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81" r:id="rId3"/>
    <p:sldId id="290" r:id="rId4"/>
    <p:sldId id="292" r:id="rId5"/>
    <p:sldId id="316" r:id="rId6"/>
    <p:sldId id="294" r:id="rId7"/>
    <p:sldId id="309" r:id="rId8"/>
    <p:sldId id="317" r:id="rId9"/>
    <p:sldId id="289" r:id="rId10"/>
    <p:sldId id="297" r:id="rId11"/>
    <p:sldId id="315" r:id="rId12"/>
    <p:sldId id="299" r:id="rId13"/>
    <p:sldId id="301" r:id="rId14"/>
    <p:sldId id="303" r:id="rId15"/>
    <p:sldId id="311" r:id="rId16"/>
    <p:sldId id="314" r:id="rId17"/>
    <p:sldId id="318" r:id="rId18"/>
    <p:sldId id="312" r:id="rId19"/>
    <p:sldId id="288" r:id="rId20"/>
    <p:sldId id="313" r:id="rId21"/>
    <p:sldId id="28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86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AD33F-FE2D-47EA-874B-62FA64659109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4DC5-5732-416D-992B-464BAEFA7D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04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4DC5-5732-416D-992B-464BAEFA7DC2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5429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4DC5-5732-416D-992B-464BAEFA7DC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42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7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7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52594" y="4617041"/>
            <a:ext cx="1539335" cy="14716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33872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 bwMode="auto">
          <a:xfrm>
            <a:off x="163922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195736" y="33265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C00000"/>
                </a:solidFill>
              </a:rPr>
              <a:t>Bate-papo com a equipe do CEP-FORP/USP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015716" y="2692077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Navegando pela Plataforma Brasil – Parte </a:t>
            </a:r>
            <a:r>
              <a:rPr lang="pt-BR" sz="3200" b="1" dirty="0" smtClean="0"/>
              <a:t>II </a:t>
            </a:r>
            <a:endParaRPr lang="pt-BR" sz="320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6012160" y="6196662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smtClean="0"/>
              <a:t>24 </a:t>
            </a:r>
            <a:r>
              <a:rPr lang="pt-BR" sz="2000" dirty="0" smtClean="0"/>
              <a:t>de </a:t>
            </a:r>
            <a:r>
              <a:rPr lang="pt-BR" sz="2000" dirty="0" smtClean="0"/>
              <a:t>junho </a:t>
            </a:r>
            <a:r>
              <a:rPr lang="pt-BR" sz="2000" dirty="0" smtClean="0"/>
              <a:t>de 2024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663979" y="4573461"/>
            <a:ext cx="5147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/>
              <a:t>Profa. Ana Carolina Fragoso Motta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538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971600" y="1724960"/>
            <a:ext cx="504056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>
            <a:off x="2893786" y="3741184"/>
            <a:ext cx="504056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-18624" y="-74682"/>
            <a:ext cx="3290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Detalhamento do estudo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8319" r="16272" b="6250"/>
          <a:stretch/>
        </p:blipFill>
        <p:spPr bwMode="auto">
          <a:xfrm>
            <a:off x="0" y="476671"/>
            <a:ext cx="9144000" cy="566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3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8624" y="-74682"/>
            <a:ext cx="3290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Detalhamento do estudo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9181" r="15787" b="10345"/>
          <a:stretch/>
        </p:blipFill>
        <p:spPr bwMode="auto">
          <a:xfrm>
            <a:off x="0" y="724717"/>
            <a:ext cx="9162624" cy="526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707904" y="2492895"/>
            <a:ext cx="504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rgbClr val="FF0000"/>
                </a:solidFill>
              </a:rPr>
              <a:t>Atenção: este número deve ser igual em todos os campos referentes ao número de participantes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2843808" y="2816060"/>
            <a:ext cx="72008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3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7" t="18319" r="15788" b="5345"/>
          <a:stretch/>
        </p:blipFill>
        <p:spPr bwMode="auto">
          <a:xfrm>
            <a:off x="0" y="340701"/>
            <a:ext cx="9112468" cy="558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de cantos arredondados 9"/>
          <p:cNvSpPr/>
          <p:nvPr/>
        </p:nvSpPr>
        <p:spPr>
          <a:xfrm>
            <a:off x="5957680" y="1716574"/>
            <a:ext cx="1368152" cy="4680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-18624" y="-74682"/>
            <a:ext cx="3290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Outras informações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907703" y="6156593"/>
            <a:ext cx="698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FF0000"/>
                </a:solidFill>
              </a:rPr>
              <a:t>Este número é o que aparecerá na Folha de Rosto  ele não pode ser diferente do informado no item “Tamanho da Amostra” no Detalhamento do estudo.</a:t>
            </a:r>
            <a:endParaRPr lang="pt-BR" sz="1600" b="1" dirty="0">
              <a:solidFill>
                <a:srgbClr val="FF0000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1158493" y="5157192"/>
            <a:ext cx="936103" cy="9994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46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7" t="18535" r="16514" b="5812"/>
          <a:stretch/>
        </p:blipFill>
        <p:spPr bwMode="auto">
          <a:xfrm>
            <a:off x="134006" y="332656"/>
            <a:ext cx="8875987" cy="553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34006" y="6093296"/>
            <a:ext cx="87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Instituição </a:t>
            </a:r>
            <a:r>
              <a:rPr lang="pt-BR" b="1" dirty="0">
                <a:solidFill>
                  <a:srgbClr val="FF0000"/>
                </a:solidFill>
              </a:rPr>
              <a:t>Coparticipante: </a:t>
            </a:r>
            <a:r>
              <a:rPr lang="pt-BR" dirty="0"/>
              <a:t>compreende-se aquela na qual haverá o desenvolvimento de alguma etapa da pesquisa. </a:t>
            </a:r>
          </a:p>
        </p:txBody>
      </p:sp>
    </p:spTree>
    <p:extLst>
      <p:ext uri="{BB962C8B-B14F-4D97-AF65-F5344CB8AC3E}">
        <p14:creationId xmlns:p14="http://schemas.microsoft.com/office/powerpoint/2010/main" val="30245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t="18104" r="16030" b="7012"/>
          <a:stretch/>
        </p:blipFill>
        <p:spPr bwMode="auto">
          <a:xfrm>
            <a:off x="0" y="1036061"/>
            <a:ext cx="9128234" cy="563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289571"/>
            <a:ext cx="9171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Recomendado para todos os estudos com seres humanos, mas pode ser justificada sua isenção em situações em que  não seja possível  o contato com o participante.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4" name="Forma livre 13"/>
          <p:cNvSpPr/>
          <p:nvPr/>
        </p:nvSpPr>
        <p:spPr>
          <a:xfrm>
            <a:off x="1907704" y="914400"/>
            <a:ext cx="1644499" cy="425669"/>
          </a:xfrm>
          <a:custGeom>
            <a:avLst/>
            <a:gdLst>
              <a:gd name="connsiteX0" fmla="*/ 1245476 w 1297734"/>
              <a:gd name="connsiteY0" fmla="*/ 0 h 425669"/>
              <a:gd name="connsiteX1" fmla="*/ 1150883 w 1297734"/>
              <a:gd name="connsiteY1" fmla="*/ 299545 h 425669"/>
              <a:gd name="connsiteX2" fmla="*/ 0 w 1297734"/>
              <a:gd name="connsiteY2" fmla="*/ 425669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7734" h="425669">
                <a:moveTo>
                  <a:pt x="1245476" y="0"/>
                </a:moveTo>
                <a:cubicBezTo>
                  <a:pt x="1301969" y="114300"/>
                  <a:pt x="1358462" y="228600"/>
                  <a:pt x="1150883" y="299545"/>
                </a:cubicBezTo>
                <a:cubicBezTo>
                  <a:pt x="943304" y="370490"/>
                  <a:pt x="471652" y="398079"/>
                  <a:pt x="0" y="425669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923928" y="287480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Exemplo: criação de um </a:t>
            </a:r>
            <a:r>
              <a:rPr lang="pt-BR" dirty="0" err="1" smtClean="0"/>
              <a:t>biorepositório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729953" y="4549596"/>
            <a:ext cx="493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solidFill>
                  <a:srgbClr val="C00000"/>
                </a:solidFill>
              </a:rPr>
              <a:t>Sempre planejar o início do projeto pelo menos 2 meses a partir da submissão do protocolo ao CEP  </a:t>
            </a:r>
            <a:endParaRPr lang="pt-BR" sz="1600" b="1" dirty="0">
              <a:solidFill>
                <a:srgbClr val="C00000"/>
              </a:solidFill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 flipV="1">
            <a:off x="1813108" y="4781385"/>
            <a:ext cx="822249" cy="216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8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20258" r="15908" b="7759"/>
          <a:stretch/>
        </p:blipFill>
        <p:spPr bwMode="auto">
          <a:xfrm>
            <a:off x="-11513" y="1483365"/>
            <a:ext cx="9144000" cy="533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11437" y="-78830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Início da finalização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r="3706"/>
          <a:stretch/>
        </p:blipFill>
        <p:spPr bwMode="auto">
          <a:xfrm>
            <a:off x="4319751" y="594348"/>
            <a:ext cx="4824249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3743908" y="2704448"/>
            <a:ext cx="108012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34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3" t="30058" r="16030" b="9065"/>
          <a:stretch/>
        </p:blipFill>
        <p:spPr bwMode="auto">
          <a:xfrm>
            <a:off x="16207" y="260649"/>
            <a:ext cx="9112469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7407152" y="736019"/>
            <a:ext cx="1368152" cy="4680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49023" r="15830" b="17134"/>
          <a:stretch/>
        </p:blipFill>
        <p:spPr bwMode="auto">
          <a:xfrm>
            <a:off x="63060" y="4797153"/>
            <a:ext cx="9017877" cy="20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337164" y="4605838"/>
            <a:ext cx="859579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0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836712"/>
            <a:ext cx="741436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Acesso às normas e formulários do CEP – FORP/USP 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pt-BR" sz="2400" dirty="0" smtClean="0"/>
              <a:t>Cadastro do pesquisador</a:t>
            </a:r>
            <a:endParaRPr lang="pt-BR" sz="2400" dirty="0"/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2.1 CNPJ da instituição principal – FORP/USP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3. Navegando pela Plataforma Brasil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3.1 </a:t>
            </a:r>
            <a:r>
              <a:rPr lang="pt-BR" sz="2200" dirty="0" smtClean="0"/>
              <a:t>Detalhamento do estudo</a:t>
            </a:r>
            <a:endParaRPr lang="pt-BR" sz="2200" dirty="0" smtClean="0"/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3.2 </a:t>
            </a:r>
            <a:r>
              <a:rPr lang="pt-BR" sz="2200" dirty="0" smtClean="0"/>
              <a:t>Outras informações</a:t>
            </a:r>
            <a:endParaRPr lang="pt-BR" sz="2200" dirty="0" smtClean="0"/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3.3 </a:t>
            </a:r>
            <a:r>
              <a:rPr lang="pt-BR" sz="2200" dirty="0" smtClean="0"/>
              <a:t>Finalizar</a:t>
            </a:r>
            <a:endParaRPr lang="pt-BR" sz="2200" dirty="0" smtClean="0"/>
          </a:p>
          <a:p>
            <a:pPr algn="just">
              <a:lnSpc>
                <a:spcPct val="200000"/>
              </a:lnSpc>
            </a:pPr>
            <a:r>
              <a:rPr lang="pt-BR" sz="2400" b="1" dirty="0" smtClean="0">
                <a:solidFill>
                  <a:srgbClr val="C00000"/>
                </a:solidFill>
              </a:rPr>
              <a:t>4. 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179929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23854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7504" y="2606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Considerações finais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86628" y="836712"/>
            <a:ext cx="87129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300" dirty="0"/>
              <a:t>Projetos desenvolvidos na FORP e/ou com pesquisador responsável da FORP devem indicar a FORP como </a:t>
            </a:r>
            <a:r>
              <a:rPr lang="pt-BR" sz="2300" b="1" dirty="0"/>
              <a:t>instituição </a:t>
            </a:r>
            <a:r>
              <a:rPr lang="pt-BR" sz="2300" b="1" dirty="0" smtClean="0"/>
              <a:t>proponente</a:t>
            </a:r>
            <a:r>
              <a:rPr lang="pt-BR" sz="2300" dirty="0" smtClean="0"/>
              <a:t>. </a:t>
            </a:r>
            <a:endParaRPr lang="pt-BR" sz="2300" dirty="0"/>
          </a:p>
          <a:p>
            <a:pPr marL="342900" indent="-342900" algn="just">
              <a:buFont typeface="Arial" pitchFamily="34" charset="0"/>
              <a:buChar char="•"/>
            </a:pPr>
            <a:endParaRPr lang="pt-BR" sz="23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300" dirty="0" smtClean="0"/>
              <a:t>Montar seu protocolo de pesquisa como espelho do formulário da Plataforma Brasil facilita a elaboração do protocolo.</a:t>
            </a:r>
            <a:endParaRPr lang="pt-BR" sz="23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pt-BR" sz="23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300" dirty="0" smtClean="0"/>
              <a:t>Todos os itens referentes a tamanho de amostra devem ser iguais.</a:t>
            </a:r>
            <a:endParaRPr lang="pt-BR" sz="23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pt-BR" sz="23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300" dirty="0"/>
              <a:t>Dispensa do TCLE/TALE pode ser justificadamente solicitada pelo pesquisador responsável ao Sistema CEP/CONEP, para apreciação. </a:t>
            </a:r>
            <a:endParaRPr lang="pt-BR" sz="2300" dirty="0" smtClean="0"/>
          </a:p>
          <a:p>
            <a:pPr marL="342900" indent="-342900" algn="just">
              <a:buFont typeface="Arial" pitchFamily="34" charset="0"/>
              <a:buChar char="•"/>
            </a:pPr>
            <a:endParaRPr lang="pt-BR" sz="23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300" dirty="0" smtClean="0"/>
              <a:t>Atenção ao início do cronograma – estimar pelo menos 2 meses a partir da submissão ao CEP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sz="23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sz="2300" dirty="0" smtClean="0"/>
              <a:t>Folha de rosto deve ser anexada com assinatura do pesquisador responsável e do dirigente da instituição proponente.</a:t>
            </a:r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2963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18104" r="31418" b="7105"/>
          <a:stretch/>
        </p:blipFill>
        <p:spPr bwMode="auto">
          <a:xfrm>
            <a:off x="467544" y="472476"/>
            <a:ext cx="8136904" cy="634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2" name="Retângulo 1"/>
          <p:cNvSpPr/>
          <p:nvPr/>
        </p:nvSpPr>
        <p:spPr>
          <a:xfrm>
            <a:off x="467544" y="3645240"/>
            <a:ext cx="8280920" cy="15119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55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836712"/>
            <a:ext cx="741436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b="1" dirty="0" smtClean="0">
                <a:solidFill>
                  <a:srgbClr val="C00000"/>
                </a:solidFill>
              </a:rPr>
              <a:t>Acesso às normas e formulários do CEP – FORP/USP</a:t>
            </a:r>
            <a:r>
              <a:rPr lang="pt-BR" sz="2400" dirty="0" smtClean="0"/>
              <a:t> 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pt-BR" sz="2400" dirty="0" smtClean="0"/>
              <a:t>Cadastro do pesquisador</a:t>
            </a:r>
            <a:endParaRPr lang="pt-BR" sz="2400" dirty="0"/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2.1 CNPJ da instituição principal – FORP/USP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3. Navegando pela Plataforma Brasil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3.1 </a:t>
            </a:r>
            <a:r>
              <a:rPr lang="pt-BR" sz="2200" dirty="0" smtClean="0"/>
              <a:t>Detalhamento do estudo</a:t>
            </a:r>
            <a:endParaRPr lang="pt-BR" sz="2200" dirty="0" smtClean="0"/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3.2 </a:t>
            </a:r>
            <a:r>
              <a:rPr lang="pt-BR" sz="2200" dirty="0" smtClean="0"/>
              <a:t>Outras informações</a:t>
            </a:r>
            <a:endParaRPr lang="pt-BR" sz="2200" dirty="0" smtClean="0"/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3.3 </a:t>
            </a:r>
            <a:r>
              <a:rPr lang="pt-BR" sz="2200" dirty="0" smtClean="0"/>
              <a:t>Finalizar</a:t>
            </a:r>
            <a:endParaRPr lang="pt-BR" sz="2200" dirty="0" smtClean="0"/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4. 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179929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18741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84" y="277036"/>
            <a:ext cx="4645593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5" name="Retângulo 4"/>
          <p:cNvSpPr/>
          <p:nvPr/>
        </p:nvSpPr>
        <p:spPr>
          <a:xfrm>
            <a:off x="-18624" y="260648"/>
            <a:ext cx="4528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Bibliografia recomendada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95536" y="170080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Link  no site do CEP-FORP  que direciona para a página principal da Plataforma Brasil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t="29562" r="60186" b="57237"/>
          <a:stretch/>
        </p:blipFill>
        <p:spPr bwMode="auto">
          <a:xfrm>
            <a:off x="446286" y="3034248"/>
            <a:ext cx="3599087" cy="108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de seta reta 6"/>
          <p:cNvCxnSpPr/>
          <p:nvPr/>
        </p:nvCxnSpPr>
        <p:spPr>
          <a:xfrm flipV="1">
            <a:off x="200770" y="3645024"/>
            <a:ext cx="26677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4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-27278" y="-5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Agradecimentos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496" y="699075"/>
            <a:ext cx="56166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Membros</a:t>
            </a:r>
            <a:endParaRPr lang="pt-BR" dirty="0"/>
          </a:p>
          <a:p>
            <a:r>
              <a:rPr lang="pt-BR" dirty="0" smtClean="0"/>
              <a:t>Profa</a:t>
            </a:r>
            <a:r>
              <a:rPr lang="pt-BR" dirty="0"/>
              <a:t>. Dra. Simone Cecílio </a:t>
            </a:r>
            <a:r>
              <a:rPr lang="pt-BR" dirty="0" err="1"/>
              <a:t>Hallak</a:t>
            </a:r>
            <a:r>
              <a:rPr lang="pt-BR" dirty="0"/>
              <a:t> </a:t>
            </a:r>
            <a:r>
              <a:rPr lang="pt-BR" dirty="0" smtClean="0"/>
              <a:t>Regalo (Coordenação)</a:t>
            </a:r>
            <a:endParaRPr lang="pt-BR" dirty="0"/>
          </a:p>
          <a:p>
            <a:r>
              <a:rPr lang="pt-BR" dirty="0" smtClean="0"/>
              <a:t>Profa. Dra. Ana Carolina F. Motta (</a:t>
            </a:r>
            <a:r>
              <a:rPr lang="pt-BR" dirty="0" err="1" smtClean="0"/>
              <a:t>Vice-Coordenação</a:t>
            </a:r>
            <a:r>
              <a:rPr lang="pt-BR" dirty="0" smtClean="0"/>
              <a:t>)</a:t>
            </a:r>
            <a:endParaRPr lang="pt-BR" dirty="0"/>
          </a:p>
          <a:p>
            <a:r>
              <a:rPr lang="pt-BR" dirty="0" smtClean="0"/>
              <a:t>Profa</a:t>
            </a:r>
            <a:r>
              <a:rPr lang="pt-BR" dirty="0"/>
              <a:t>. Dra. Flávia Aparecida Chaves </a:t>
            </a:r>
            <a:r>
              <a:rPr lang="pt-BR" dirty="0" err="1" smtClean="0"/>
              <a:t>Messora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Michel Reis </a:t>
            </a:r>
            <a:r>
              <a:rPr lang="pt-BR" dirty="0" err="1"/>
              <a:t>Messora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José Tarcísio Lima Ferreira</a:t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Murilo Fernando </a:t>
            </a:r>
            <a:r>
              <a:rPr lang="pt-BR" dirty="0" err="1"/>
              <a:t>Neuppmann</a:t>
            </a:r>
            <a:r>
              <a:rPr lang="pt-BR" dirty="0"/>
              <a:t> Feres</a:t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Wilson </a:t>
            </a:r>
            <a:r>
              <a:rPr lang="pt-BR" dirty="0" err="1"/>
              <a:t>Mestriner</a:t>
            </a:r>
            <a:r>
              <a:rPr lang="pt-BR" dirty="0"/>
              <a:t> Júnior</a:t>
            </a:r>
            <a:br>
              <a:rPr lang="pt-BR" dirty="0"/>
            </a:br>
            <a:r>
              <a:rPr lang="pt-BR" dirty="0" smtClean="0"/>
              <a:t>Prof. Dr. Rodrigo Galo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</a:t>
            </a:r>
            <a:r>
              <a:rPr lang="pt-BR" dirty="0"/>
              <a:t>. Dr. Valdir </a:t>
            </a:r>
            <a:r>
              <a:rPr lang="pt-BR" dirty="0" err="1"/>
              <a:t>Antonio</a:t>
            </a:r>
            <a:r>
              <a:rPr lang="pt-BR" dirty="0"/>
              <a:t> </a:t>
            </a:r>
            <a:r>
              <a:rPr lang="pt-BR" dirty="0" err="1"/>
              <a:t>Muglia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Profa</a:t>
            </a:r>
            <a:r>
              <a:rPr lang="pt-BR" dirty="0"/>
              <a:t>. Dra. Selma </a:t>
            </a:r>
            <a:r>
              <a:rPr lang="pt-BR" dirty="0" err="1"/>
              <a:t>Siéssere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Profa</a:t>
            </a:r>
            <a:r>
              <a:rPr lang="pt-BR" dirty="0"/>
              <a:t>. Dra. Aline Evangelista de Souza </a:t>
            </a:r>
            <a:r>
              <a:rPr lang="pt-BR" dirty="0" smtClean="0"/>
              <a:t>Gabriel</a:t>
            </a:r>
          </a:p>
          <a:p>
            <a:r>
              <a:rPr lang="pt-BR" dirty="0" smtClean="0"/>
              <a:t>Prof. Dr. Jardel </a:t>
            </a:r>
            <a:r>
              <a:rPr lang="pt-BR" dirty="0"/>
              <a:t>Francisco </a:t>
            </a:r>
            <a:r>
              <a:rPr lang="pt-BR" dirty="0" err="1"/>
              <a:t>Mazzi</a:t>
            </a:r>
            <a:r>
              <a:rPr lang="pt-BR" dirty="0"/>
              <a:t> Chaves</a:t>
            </a:r>
            <a:br>
              <a:rPr lang="pt-BR" dirty="0"/>
            </a:br>
            <a:r>
              <a:rPr lang="pt-BR" dirty="0" smtClean="0"/>
              <a:t>Sr</a:t>
            </a:r>
            <a:r>
              <a:rPr lang="pt-BR" dirty="0"/>
              <a:t>. Francisco Eduardo </a:t>
            </a:r>
            <a:r>
              <a:rPr lang="pt-BR" dirty="0" err="1"/>
              <a:t>Magazoni</a:t>
            </a:r>
            <a:endParaRPr lang="pt-BR" dirty="0"/>
          </a:p>
          <a:p>
            <a:r>
              <a:rPr lang="pt-BR" dirty="0" smtClean="0"/>
              <a:t>Sra</a:t>
            </a:r>
            <a:r>
              <a:rPr lang="pt-BR" dirty="0"/>
              <a:t>. Diva Gonçalves dos Santos </a:t>
            </a:r>
            <a:r>
              <a:rPr lang="pt-BR" dirty="0" err="1"/>
              <a:t>Palucci</a:t>
            </a:r>
            <a:endParaRPr lang="pt-BR" dirty="0"/>
          </a:p>
          <a:p>
            <a:r>
              <a:rPr lang="pt-BR" dirty="0" smtClean="0"/>
              <a:t>Sr</a:t>
            </a:r>
            <a:r>
              <a:rPr lang="pt-BR" dirty="0"/>
              <a:t>. Juliano </a:t>
            </a:r>
            <a:r>
              <a:rPr lang="pt-BR" dirty="0" err="1"/>
              <a:t>Pratti</a:t>
            </a:r>
            <a:r>
              <a:rPr lang="pt-BR" dirty="0"/>
              <a:t> Mercantil (Seção Técnica de Informática)</a:t>
            </a:r>
            <a:br>
              <a:rPr lang="pt-BR" dirty="0"/>
            </a:br>
            <a:r>
              <a:rPr lang="pt-BR" dirty="0"/>
              <a:t>Sra. Melissa de Oliveira Melchior (DOR)</a:t>
            </a:r>
            <a:br>
              <a:rPr lang="pt-BR" dirty="0"/>
            </a:br>
            <a:r>
              <a:rPr lang="pt-BR" dirty="0"/>
              <a:t>Sra. Patrícia Marchi (DOR)</a:t>
            </a:r>
            <a:br>
              <a:rPr lang="pt-BR" dirty="0"/>
            </a:br>
            <a:r>
              <a:rPr lang="pt-BR" dirty="0"/>
              <a:t>Sra. Viviane de Cássia Oliveira (DMDP)</a:t>
            </a:r>
            <a:br>
              <a:rPr lang="pt-BR" dirty="0"/>
            </a:br>
            <a:r>
              <a:rPr lang="pt-BR" dirty="0"/>
              <a:t>Sra. Ana Paula Macedo (DMDP)</a:t>
            </a:r>
          </a:p>
          <a:p>
            <a:r>
              <a:rPr lang="pt-BR" dirty="0" smtClean="0"/>
              <a:t>Sr</a:t>
            </a:r>
            <a:r>
              <a:rPr lang="pt-BR" dirty="0"/>
              <a:t>. Gilberto André e Silva (DMFPB)</a:t>
            </a:r>
            <a:br>
              <a:rPr lang="pt-BR" dirty="0"/>
            </a:br>
            <a:r>
              <a:rPr lang="pt-BR" dirty="0"/>
              <a:t>Sr. Luiz Gustavo de Sousa (DBBO)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92080" y="2459504"/>
            <a:ext cx="2088232" cy="193899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Especial ao nosso secretário: Carlos Feitosa dos Santos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46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8401" y="404664"/>
            <a:ext cx="3190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C00000"/>
                </a:solidFill>
              </a:rPr>
              <a:t>Página (site) da FORP-USP</a:t>
            </a:r>
            <a:endParaRPr lang="pt-BR" sz="20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3" t="19546" r="15873" b="6250"/>
          <a:stretch/>
        </p:blipFill>
        <p:spPr bwMode="auto">
          <a:xfrm>
            <a:off x="0" y="1197520"/>
            <a:ext cx="9144000" cy="550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ector de seta reta 13"/>
          <p:cNvCxnSpPr/>
          <p:nvPr/>
        </p:nvCxnSpPr>
        <p:spPr>
          <a:xfrm flipH="1">
            <a:off x="1115616" y="2348880"/>
            <a:ext cx="504056" cy="3600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9213" r="16193" b="5301"/>
          <a:stretch/>
        </p:blipFill>
        <p:spPr bwMode="auto">
          <a:xfrm>
            <a:off x="-1" y="1176836"/>
            <a:ext cx="8970579" cy="5521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ector de seta reta 7"/>
          <p:cNvCxnSpPr/>
          <p:nvPr/>
        </p:nvCxnSpPr>
        <p:spPr>
          <a:xfrm flipH="1">
            <a:off x="1907704" y="4437112"/>
            <a:ext cx="504056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18427" r="48324" b="5280"/>
          <a:stretch/>
        </p:blipFill>
        <p:spPr bwMode="auto">
          <a:xfrm>
            <a:off x="4400020" y="1197520"/>
            <a:ext cx="4743980" cy="554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de seta reta 9"/>
          <p:cNvCxnSpPr/>
          <p:nvPr/>
        </p:nvCxnSpPr>
        <p:spPr>
          <a:xfrm flipH="1">
            <a:off x="6528849" y="6062752"/>
            <a:ext cx="486321" cy="21602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78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8426" r="31704" b="6573"/>
          <a:stretch/>
        </p:blipFill>
        <p:spPr bwMode="auto">
          <a:xfrm>
            <a:off x="461951" y="394161"/>
            <a:ext cx="8220097" cy="648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3635896" y="1124744"/>
            <a:ext cx="576064" cy="1440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351537" y="89365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Link para a Plataforma Brasil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836712"/>
            <a:ext cx="741436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Acesso às normas e formulários do CEP – FORP/USP 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pt-BR" sz="2400" b="1" dirty="0" smtClean="0">
                <a:solidFill>
                  <a:srgbClr val="C00000"/>
                </a:solidFill>
              </a:rPr>
              <a:t>Cadastro do pesquisador</a:t>
            </a:r>
            <a:endParaRPr lang="pt-BR" sz="2400" b="1" dirty="0">
              <a:solidFill>
                <a:srgbClr val="C00000"/>
              </a:solidFill>
            </a:endParaRP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2.1 CNPJ da instituição principal – FORP/USP</a:t>
            </a:r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3. Navegando pela Plataforma Brasil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3.1 </a:t>
            </a:r>
            <a:r>
              <a:rPr lang="pt-BR" sz="2200" dirty="0" smtClean="0"/>
              <a:t>Detalhamento do estudo</a:t>
            </a:r>
            <a:endParaRPr lang="pt-BR" sz="2200" dirty="0" smtClean="0"/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3.2 </a:t>
            </a:r>
            <a:r>
              <a:rPr lang="pt-BR" sz="2200" dirty="0" smtClean="0"/>
              <a:t>Outras informações</a:t>
            </a:r>
            <a:endParaRPr lang="pt-BR" sz="2200" dirty="0" smtClean="0"/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3.3 </a:t>
            </a:r>
            <a:r>
              <a:rPr lang="pt-BR" sz="2200" dirty="0" smtClean="0"/>
              <a:t>Finalizar</a:t>
            </a:r>
            <a:endParaRPr lang="pt-BR" sz="2200" dirty="0" smtClean="0"/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4. 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179929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23854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0" t="18965" r="17295" b="7815"/>
          <a:stretch/>
        </p:blipFill>
        <p:spPr bwMode="auto">
          <a:xfrm>
            <a:off x="-11609" y="1425738"/>
            <a:ext cx="9144000" cy="545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26064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Cadastro do pesquisador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6924" y="719147"/>
            <a:ext cx="887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Projetos desenvolvidos na FORP e/ou com pesquisador responsável da FORP devem indicar a FORP como </a:t>
            </a:r>
            <a:r>
              <a:rPr lang="pt-BR" b="1" dirty="0" smtClean="0"/>
              <a:t>instituição proponente </a:t>
            </a:r>
            <a:r>
              <a:rPr lang="pt-BR" dirty="0" smtClean="0"/>
              <a:t>(Carta Circular n</a:t>
            </a:r>
            <a:r>
              <a:rPr lang="pt-BR" baseline="30000" dirty="0" smtClean="0"/>
              <a:t>o</a:t>
            </a:r>
            <a:r>
              <a:rPr lang="pt-BR" dirty="0" smtClean="0"/>
              <a:t> 183/2017/CONEP/CNS/MS).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245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t="18535" r="17242" b="5380"/>
          <a:stretch/>
        </p:blipFill>
        <p:spPr bwMode="auto">
          <a:xfrm>
            <a:off x="0" y="202513"/>
            <a:ext cx="9144000" cy="589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279353" y="6341258"/>
            <a:ext cx="4585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CNPJ da FORP – USP: 63.025.530/0086-01</a:t>
            </a:r>
            <a:endParaRPr lang="pt-BR" sz="2000" b="1" dirty="0">
              <a:solidFill>
                <a:srgbClr val="FF0000"/>
              </a:solidFill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0" y="6226175"/>
            <a:ext cx="9144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 flipV="1">
            <a:off x="0" y="3861048"/>
            <a:ext cx="25152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</p:spTree>
    <p:extLst>
      <p:ext uri="{BB962C8B-B14F-4D97-AF65-F5344CB8AC3E}">
        <p14:creationId xmlns:p14="http://schemas.microsoft.com/office/powerpoint/2010/main" val="135009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bras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2636912"/>
            <a:ext cx="105629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01" y="476672"/>
            <a:ext cx="992003" cy="121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0"/>
          <a:stretch/>
        </p:blipFill>
        <p:spPr>
          <a:xfrm>
            <a:off x="7593879" y="4617041"/>
            <a:ext cx="1539335" cy="1471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922456" y="6073551"/>
            <a:ext cx="101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bg1">
                    <a:lumMod val="50000"/>
                  </a:schemeClr>
                </a:solidFill>
              </a:rPr>
              <a:t>FORP/USP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7596336" y="0"/>
            <a:ext cx="0" cy="685800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9149" y="836712"/>
            <a:ext cx="741436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rabicPeriod"/>
            </a:pPr>
            <a:r>
              <a:rPr lang="pt-BR" sz="2400" dirty="0" smtClean="0"/>
              <a:t>Acesso às normas e formulários do CEP – FORP/USP </a:t>
            </a:r>
          </a:p>
          <a:p>
            <a:pPr marL="342900" indent="-342900" algn="just">
              <a:lnSpc>
                <a:spcPct val="200000"/>
              </a:lnSpc>
              <a:buFontTx/>
              <a:buAutoNum type="arabicPeriod"/>
            </a:pPr>
            <a:r>
              <a:rPr lang="pt-BR" sz="2400" dirty="0" smtClean="0"/>
              <a:t>Cadastro do pesquisador</a:t>
            </a:r>
            <a:endParaRPr lang="pt-BR" sz="2400" dirty="0"/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2.1 CNPJ da instituição principal – FORP/USP</a:t>
            </a:r>
          </a:p>
          <a:p>
            <a:pPr algn="just">
              <a:lnSpc>
                <a:spcPct val="200000"/>
              </a:lnSpc>
            </a:pPr>
            <a:r>
              <a:rPr lang="pt-BR" sz="2400" b="1" dirty="0" smtClean="0">
                <a:solidFill>
                  <a:srgbClr val="C00000"/>
                </a:solidFill>
              </a:rPr>
              <a:t>3. Navegando pela Plataforma Brasil</a:t>
            </a:r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3.1 </a:t>
            </a:r>
            <a:r>
              <a:rPr lang="pt-BR" sz="2200" dirty="0" smtClean="0"/>
              <a:t>Detalhamento do estudo</a:t>
            </a:r>
            <a:endParaRPr lang="pt-BR" sz="2200" dirty="0" smtClean="0"/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3.2 </a:t>
            </a:r>
            <a:r>
              <a:rPr lang="pt-BR" sz="2200" dirty="0" smtClean="0"/>
              <a:t>Outras informações</a:t>
            </a:r>
            <a:endParaRPr lang="pt-BR" sz="2200" dirty="0" smtClean="0"/>
          </a:p>
          <a:p>
            <a:pPr marL="173038" algn="just">
              <a:lnSpc>
                <a:spcPct val="200000"/>
              </a:lnSpc>
            </a:pPr>
            <a:r>
              <a:rPr lang="pt-BR" sz="2200" dirty="0" smtClean="0"/>
              <a:t>3.3 </a:t>
            </a:r>
            <a:r>
              <a:rPr lang="pt-BR" sz="2200" dirty="0" smtClean="0"/>
              <a:t>Finalizar</a:t>
            </a:r>
            <a:endParaRPr lang="pt-BR" sz="2200" dirty="0" smtClean="0"/>
          </a:p>
          <a:p>
            <a:pPr algn="just">
              <a:lnSpc>
                <a:spcPct val="200000"/>
              </a:lnSpc>
            </a:pPr>
            <a:r>
              <a:rPr lang="pt-BR" sz="2400" dirty="0" smtClean="0"/>
              <a:t>4. Considerações 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179929"/>
            <a:ext cx="18329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3200" b="1" dirty="0">
                <a:solidFill>
                  <a:srgbClr val="C00000"/>
                </a:solidFill>
              </a:rPr>
              <a:t>Programa</a:t>
            </a:r>
          </a:p>
        </p:txBody>
      </p:sp>
    </p:spTree>
    <p:extLst>
      <p:ext uri="{BB962C8B-B14F-4D97-AF65-F5344CB8AC3E}">
        <p14:creationId xmlns:p14="http://schemas.microsoft.com/office/powerpoint/2010/main" val="23854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0" y="244882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/>
          <p:cNvSpPr/>
          <p:nvPr/>
        </p:nvSpPr>
        <p:spPr>
          <a:xfrm>
            <a:off x="5344698" y="-48983"/>
            <a:ext cx="38272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>
                    <a:lumMod val="85000"/>
                  </a:schemeClr>
                </a:solidFill>
              </a:rPr>
              <a:t>Bate-papo com a equipe do CEP-FORP/USP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Navegando pela Plataforma </a:t>
            </a:r>
            <a:r>
              <a:rPr lang="pt-BR" sz="3600" b="1" dirty="0" smtClean="0">
                <a:solidFill>
                  <a:srgbClr val="C00000"/>
                </a:solidFill>
              </a:rPr>
              <a:t>Brasil (PB)</a:t>
            </a:r>
            <a:endParaRPr lang="pt-BR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5" t="18319" r="15423" b="9267"/>
          <a:stretch/>
        </p:blipFill>
        <p:spPr bwMode="auto">
          <a:xfrm>
            <a:off x="15324" y="1052736"/>
            <a:ext cx="9128675" cy="533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07503" y="6387059"/>
            <a:ext cx="903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Recomendação: </a:t>
            </a:r>
            <a:r>
              <a:rPr lang="pt-BR" dirty="0" smtClean="0"/>
              <a:t>Faça o seu projeto como “espelho “do formulário da PB</a:t>
            </a:r>
            <a:endParaRPr lang="pt-BR" dirty="0"/>
          </a:p>
        </p:txBody>
      </p:sp>
      <p:sp>
        <p:nvSpPr>
          <p:cNvPr id="11" name="Retângulo de cantos arredondados 10"/>
          <p:cNvSpPr/>
          <p:nvPr/>
        </p:nvSpPr>
        <p:spPr>
          <a:xfrm>
            <a:off x="4549932" y="2517606"/>
            <a:ext cx="1368152" cy="4680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20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3310</TotalTime>
  <Words>627</Words>
  <Application>Microsoft Office PowerPoint</Application>
  <PresentationFormat>Apresentação na tela (4:3)</PresentationFormat>
  <Paragraphs>104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Motta</dc:creator>
  <cp:lastModifiedBy>Ana Carolina Motta</cp:lastModifiedBy>
  <cp:revision>155</cp:revision>
  <dcterms:created xsi:type="dcterms:W3CDTF">2023-11-27T21:18:28Z</dcterms:created>
  <dcterms:modified xsi:type="dcterms:W3CDTF">2024-06-23T20:58:40Z</dcterms:modified>
</cp:coreProperties>
</file>