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90" r:id="rId4"/>
    <p:sldId id="291" r:id="rId5"/>
    <p:sldId id="292" r:id="rId6"/>
    <p:sldId id="293" r:id="rId7"/>
    <p:sldId id="294" r:id="rId8"/>
    <p:sldId id="309" r:id="rId9"/>
    <p:sldId id="310" r:id="rId10"/>
    <p:sldId id="289" r:id="rId11"/>
    <p:sldId id="297" r:id="rId12"/>
    <p:sldId id="299" r:id="rId13"/>
    <p:sldId id="301" r:id="rId14"/>
    <p:sldId id="303" r:id="rId15"/>
    <p:sldId id="311" r:id="rId16"/>
    <p:sldId id="312" r:id="rId17"/>
    <p:sldId id="288" r:id="rId18"/>
    <p:sldId id="286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D33F-FE2D-47EA-874B-62FA64659109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DC5-5732-416D-992B-464BAEFA7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4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52594" y="4617041"/>
            <a:ext cx="1539335" cy="1471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3872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163922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195736" y="33265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Bate-papo com a equipe do CEP-FORP/USP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15716" y="2692077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Navegando pela Plataforma Brasil – Parte I </a:t>
            </a:r>
            <a:endParaRPr 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12160" y="619666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27 de maio de 2024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63979" y="4573461"/>
            <a:ext cx="514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Profa. Ana Carolina Fragoso Motta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3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319" r="15909" b="5273"/>
          <a:stretch/>
        </p:blipFill>
        <p:spPr bwMode="auto">
          <a:xfrm>
            <a:off x="63061" y="1052736"/>
            <a:ext cx="9017877" cy="55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Navegando pela Plataforma Brasil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796136" y="3933056"/>
            <a:ext cx="3154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C00000"/>
                </a:solidFill>
              </a:rPr>
              <a:t>Recomenda-se que o líder do grupo seja o pesquisador principal na PB, e que ele (ela) delegue a autorização de preenchimento a pesquisadores assistentes do seu grupo.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36012" y="2420888"/>
            <a:ext cx="136815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em curva 7"/>
          <p:cNvCxnSpPr/>
          <p:nvPr/>
        </p:nvCxnSpPr>
        <p:spPr>
          <a:xfrm rot="10800000" flipV="1">
            <a:off x="1804164" y="4149080"/>
            <a:ext cx="3991972" cy="792088"/>
          </a:xfrm>
          <a:prstGeom prst="curvedConnector3">
            <a:avLst>
              <a:gd name="adj1" fmla="val 181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971600" y="1724960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893786" y="3741184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t="25216" r="16030" b="5489"/>
          <a:stretch/>
        </p:blipFill>
        <p:spPr bwMode="auto">
          <a:xfrm>
            <a:off x="78828" y="332656"/>
            <a:ext cx="8986344" cy="506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427068" y="1808262"/>
            <a:ext cx="1368152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63322" r="16679" b="21064"/>
          <a:stretch/>
        </p:blipFill>
        <p:spPr bwMode="auto">
          <a:xfrm>
            <a:off x="118241" y="5527887"/>
            <a:ext cx="8907518" cy="114224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18624" y="-74682"/>
            <a:ext cx="32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Informações preliminares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82175" y="3573016"/>
            <a:ext cx="2514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C00000"/>
                </a:solidFill>
              </a:rPr>
              <a:t>Estudo internacional: </a:t>
            </a:r>
            <a:r>
              <a:rPr lang="pt-BR" dirty="0">
                <a:solidFill>
                  <a:srgbClr val="C00000"/>
                </a:solidFill>
              </a:rPr>
              <a:t>estudos coordenados por equipe do exterior ou com participação estrangeira. 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6482175" y="5050344"/>
            <a:ext cx="250065" cy="351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18319" r="16150" b="6250"/>
          <a:stretch/>
        </p:blipFill>
        <p:spPr bwMode="auto">
          <a:xfrm>
            <a:off x="13639" y="366220"/>
            <a:ext cx="9116721" cy="562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-18624" y="6093296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de cantos arredondados 6"/>
          <p:cNvSpPr/>
          <p:nvPr/>
        </p:nvSpPr>
        <p:spPr>
          <a:xfrm>
            <a:off x="1756866" y="1268760"/>
            <a:ext cx="129614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18624" y="-74682"/>
            <a:ext cx="32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Área do estudo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3860" y="6190541"/>
            <a:ext cx="9031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Área temática especial:</a:t>
            </a:r>
            <a:r>
              <a:rPr lang="pt-BR" sz="2000" dirty="0" smtClean="0">
                <a:solidFill>
                  <a:srgbClr val="C00000"/>
                </a:solidFill>
              </a:rPr>
              <a:t> </a:t>
            </a:r>
            <a:r>
              <a:rPr lang="pt-BR" sz="2000" dirty="0" smtClean="0"/>
              <a:t>exigido para projetos em áreas específicas  (Carta </a:t>
            </a:r>
            <a:r>
              <a:rPr lang="pt-BR" sz="2000" dirty="0"/>
              <a:t>Circular nº. </a:t>
            </a:r>
            <a:r>
              <a:rPr lang="pt-BR" sz="2000" dirty="0" smtClean="0"/>
              <a:t>172/2017/CONEP/CNS/MS) </a:t>
            </a:r>
            <a:r>
              <a:rPr lang="pt-BR" sz="2000" dirty="0" smtClean="0">
                <a:solidFill>
                  <a:srgbClr val="C00000"/>
                </a:solidFill>
              </a:rPr>
              <a:t> 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t="18750" r="32478" b="19613"/>
          <a:stretch/>
        </p:blipFill>
        <p:spPr bwMode="auto">
          <a:xfrm>
            <a:off x="377788" y="1247044"/>
            <a:ext cx="8388423" cy="55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12" y="332656"/>
            <a:ext cx="9116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C00000"/>
                </a:solidFill>
              </a:rPr>
              <a:t>Áreas do conhecimento:</a:t>
            </a:r>
            <a:r>
              <a:rPr lang="pt-BR" sz="2000" dirty="0" smtClean="0">
                <a:solidFill>
                  <a:srgbClr val="C00000"/>
                </a:solidFill>
              </a:rPr>
              <a:t> pode preencher até 3 áreas e, no caso da </a:t>
            </a:r>
            <a:r>
              <a:rPr lang="pt-BR" sz="2000" dirty="0">
                <a:solidFill>
                  <a:srgbClr val="C00000"/>
                </a:solidFill>
              </a:rPr>
              <a:t>á</a:t>
            </a:r>
            <a:r>
              <a:rPr lang="pt-BR" sz="2000" dirty="0" smtClean="0">
                <a:solidFill>
                  <a:srgbClr val="C00000"/>
                </a:solidFill>
              </a:rPr>
              <a:t>rea 4, requer o preenchimento do propósito do estudo de acordo com a recomendação da OMS</a:t>
            </a:r>
            <a:endParaRPr lang="pt-BR" sz="2000" dirty="0">
              <a:solidFill>
                <a:srgbClr val="C0000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1124744"/>
            <a:ext cx="91282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18535" r="15908" b="5381"/>
          <a:stretch/>
        </p:blipFill>
        <p:spPr bwMode="auto">
          <a:xfrm>
            <a:off x="63062" y="1052736"/>
            <a:ext cx="9017876" cy="556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Desenho do estudo/apoio financeiro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163372" y="2436654"/>
            <a:ext cx="14401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8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33190" r="16151" b="19325"/>
          <a:stretch/>
        </p:blipFill>
        <p:spPr bwMode="auto">
          <a:xfrm>
            <a:off x="-17088" y="1052736"/>
            <a:ext cx="9161087" cy="356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Desenho do estudo/apoio financeiro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916732" y="2069792"/>
            <a:ext cx="194421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6264189" y="2215751"/>
            <a:ext cx="540059" cy="207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4655596" y="5173437"/>
            <a:ext cx="2796724" cy="64633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Normalmente, indicamos FINANCIAMENTO </a:t>
            </a:r>
            <a:r>
              <a:rPr lang="pt-BR" dirty="0" smtClean="0"/>
              <a:t>PRÓPRIO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t="38767" r="30274" b="28035"/>
          <a:stretch/>
        </p:blipFill>
        <p:spPr bwMode="auto">
          <a:xfrm>
            <a:off x="827584" y="2152643"/>
            <a:ext cx="5177907" cy="242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>
            <a:off x="4391980" y="4005064"/>
            <a:ext cx="952718" cy="108012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Considerações finais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6628" y="1124744"/>
            <a:ext cx="8712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Projetos desenvolvidos na FORP e/ou com pesquisador responsável da FORP devem indicar a FORP como </a:t>
            </a:r>
            <a:r>
              <a:rPr lang="pt-BR" sz="2400" b="1" dirty="0"/>
              <a:t>instituição </a:t>
            </a:r>
            <a:r>
              <a:rPr lang="pt-BR" sz="2400" b="1" dirty="0" smtClean="0"/>
              <a:t>proponente</a:t>
            </a:r>
            <a:r>
              <a:rPr lang="pt-BR" sz="2400" dirty="0" smtClean="0"/>
              <a:t>. </a:t>
            </a: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 pesquisador responsável deve sempre estar na equipe do projeto de pesquisa.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Atenção de indicar área temática especial, se certificar se o projeto é deste grupo  – projetos  desta área são direcionados  automaticamente para a CONEP.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Em financiamento, normalmente, indicamos financiamento próprio.</a:t>
            </a:r>
          </a:p>
        </p:txBody>
      </p:sp>
    </p:spTree>
    <p:extLst>
      <p:ext uri="{BB962C8B-B14F-4D97-AF65-F5344CB8AC3E}">
        <p14:creationId xmlns:p14="http://schemas.microsoft.com/office/powerpoint/2010/main" val="296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104" r="31418" b="7105"/>
          <a:stretch/>
        </p:blipFill>
        <p:spPr bwMode="auto">
          <a:xfrm>
            <a:off x="467544" y="472476"/>
            <a:ext cx="8136904" cy="63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3645240"/>
            <a:ext cx="8280920" cy="1511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-27278" y="-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Agradecimentos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699075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Membros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Simone Cecílio </a:t>
            </a:r>
            <a:r>
              <a:rPr lang="pt-BR" dirty="0" err="1"/>
              <a:t>Hallak</a:t>
            </a:r>
            <a:r>
              <a:rPr lang="pt-BR" dirty="0"/>
              <a:t> </a:t>
            </a:r>
            <a:r>
              <a:rPr lang="pt-BR" dirty="0" smtClean="0"/>
              <a:t>Regalo (Coordenação)</a:t>
            </a:r>
            <a:endParaRPr lang="pt-BR" dirty="0"/>
          </a:p>
          <a:p>
            <a:r>
              <a:rPr lang="pt-BR" dirty="0" smtClean="0"/>
              <a:t>Profa. Dra. Ana Carolina F. Motta (</a:t>
            </a:r>
            <a:r>
              <a:rPr lang="pt-BR" dirty="0" err="1" smtClean="0"/>
              <a:t>Vice-Coordenação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Flávia Aparecida Chaves </a:t>
            </a:r>
            <a:r>
              <a:rPr lang="pt-BR" dirty="0" err="1" smtClean="0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Michel Reis </a:t>
            </a:r>
            <a:r>
              <a:rPr lang="pt-BR" dirty="0" err="1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José Tarcísio Lima Ferreira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Murilo Fernando </a:t>
            </a:r>
            <a:r>
              <a:rPr lang="pt-BR" dirty="0" err="1"/>
              <a:t>Neuppmann</a:t>
            </a:r>
            <a:r>
              <a:rPr lang="pt-BR" dirty="0"/>
              <a:t> Feres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Wilson </a:t>
            </a:r>
            <a:r>
              <a:rPr lang="pt-BR" dirty="0" err="1"/>
              <a:t>Mestriner</a:t>
            </a:r>
            <a:r>
              <a:rPr lang="pt-BR" dirty="0"/>
              <a:t> Júnior</a:t>
            </a:r>
            <a:br>
              <a:rPr lang="pt-BR" dirty="0"/>
            </a:br>
            <a:r>
              <a:rPr lang="pt-BR" dirty="0" smtClean="0"/>
              <a:t>Prof. Dr. Rodrigo Galo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Valdir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Muglia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Selma </a:t>
            </a:r>
            <a:r>
              <a:rPr lang="pt-BR" dirty="0" err="1"/>
              <a:t>Siéssere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Aline Evangelista de Souza </a:t>
            </a:r>
            <a:r>
              <a:rPr lang="pt-BR" dirty="0" smtClean="0"/>
              <a:t>Gabriel</a:t>
            </a:r>
          </a:p>
          <a:p>
            <a:r>
              <a:rPr lang="pt-BR" dirty="0" smtClean="0"/>
              <a:t>Prof. Dr. Jardel </a:t>
            </a:r>
            <a:r>
              <a:rPr lang="pt-BR" dirty="0"/>
              <a:t>Francisco </a:t>
            </a:r>
            <a:r>
              <a:rPr lang="pt-BR" dirty="0" err="1"/>
              <a:t>Mazzi</a:t>
            </a:r>
            <a:r>
              <a:rPr lang="pt-BR" dirty="0"/>
              <a:t> Chaves</a:t>
            </a:r>
            <a:br>
              <a:rPr lang="pt-BR" dirty="0"/>
            </a:br>
            <a:r>
              <a:rPr lang="pt-BR" dirty="0" smtClean="0"/>
              <a:t>Sr</a:t>
            </a:r>
            <a:r>
              <a:rPr lang="pt-BR" dirty="0"/>
              <a:t>. Francisco Eduardo </a:t>
            </a:r>
            <a:r>
              <a:rPr lang="pt-BR" dirty="0" err="1"/>
              <a:t>Magazoni</a:t>
            </a:r>
            <a:endParaRPr lang="pt-BR" dirty="0"/>
          </a:p>
          <a:p>
            <a:r>
              <a:rPr lang="pt-BR" dirty="0" smtClean="0"/>
              <a:t>Sra</a:t>
            </a:r>
            <a:r>
              <a:rPr lang="pt-BR" dirty="0"/>
              <a:t>. Diva Gonçalves dos Santos </a:t>
            </a:r>
            <a:r>
              <a:rPr lang="pt-BR" dirty="0" err="1"/>
              <a:t>Palucci</a:t>
            </a:r>
            <a:endParaRPr lang="pt-BR" dirty="0"/>
          </a:p>
          <a:p>
            <a:r>
              <a:rPr lang="pt-BR" dirty="0" smtClean="0"/>
              <a:t>Sr</a:t>
            </a:r>
            <a:r>
              <a:rPr lang="pt-BR" dirty="0"/>
              <a:t>. Juliano </a:t>
            </a:r>
            <a:r>
              <a:rPr lang="pt-BR" dirty="0" err="1"/>
              <a:t>Pratti</a:t>
            </a:r>
            <a:r>
              <a:rPr lang="pt-BR" dirty="0"/>
              <a:t> Mercantil (Seção Técnica de Informática)</a:t>
            </a:r>
            <a:br>
              <a:rPr lang="pt-BR" dirty="0"/>
            </a:br>
            <a:r>
              <a:rPr lang="pt-BR" dirty="0"/>
              <a:t>Sra. Melissa de Oliveira Melchior (DOR)</a:t>
            </a:r>
            <a:br>
              <a:rPr lang="pt-BR" dirty="0"/>
            </a:br>
            <a:r>
              <a:rPr lang="pt-BR" dirty="0"/>
              <a:t>Sra. Patrícia Marchi (DOR)</a:t>
            </a:r>
            <a:br>
              <a:rPr lang="pt-BR" dirty="0"/>
            </a:br>
            <a:r>
              <a:rPr lang="pt-BR" dirty="0"/>
              <a:t>Sra. Viviane de Cássia Oliveira (DMDP)</a:t>
            </a:r>
            <a:br>
              <a:rPr lang="pt-BR" dirty="0"/>
            </a:br>
            <a:r>
              <a:rPr lang="pt-BR" dirty="0"/>
              <a:t>Sra. Ana Paula Macedo (DMDP)</a:t>
            </a:r>
          </a:p>
          <a:p>
            <a:r>
              <a:rPr lang="pt-BR" dirty="0" smtClean="0"/>
              <a:t>Sr</a:t>
            </a:r>
            <a:r>
              <a:rPr lang="pt-BR" dirty="0"/>
              <a:t>. Gilberto André e Silva (DMFPB)</a:t>
            </a:r>
            <a:br>
              <a:rPr lang="pt-BR" dirty="0"/>
            </a:br>
            <a:r>
              <a:rPr lang="pt-BR" dirty="0"/>
              <a:t>Sr. Luiz Gustavo de Sousa (DBBO)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92080" y="2459504"/>
            <a:ext cx="2088232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Especial ao nosso secretário: Carlos Feitosa dos Santos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46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b="1" dirty="0" smtClean="0">
                <a:solidFill>
                  <a:srgbClr val="C00000"/>
                </a:solidFill>
              </a:rPr>
              <a:t>Acesso às normas e formulários do CEP – FORP/USP</a:t>
            </a:r>
            <a:r>
              <a:rPr lang="pt-BR" sz="2400" dirty="0" smtClean="0"/>
              <a:t>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Cadastro do pesquisador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Informações preliminares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Área do estudo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Desenho do estudo/Apoio financeiro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1874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401" y="404664"/>
            <a:ext cx="319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Página (site) da FORP-USP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19546" r="15873" b="6250"/>
          <a:stretch/>
        </p:blipFill>
        <p:spPr bwMode="auto">
          <a:xfrm>
            <a:off x="0" y="1197520"/>
            <a:ext cx="9144000" cy="550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ector de seta reta 13"/>
          <p:cNvCxnSpPr/>
          <p:nvPr/>
        </p:nvCxnSpPr>
        <p:spPr>
          <a:xfrm flipH="1">
            <a:off x="1115616" y="2348880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9213" r="16193" b="5301"/>
          <a:stretch/>
        </p:blipFill>
        <p:spPr bwMode="auto">
          <a:xfrm>
            <a:off x="-1" y="1176836"/>
            <a:ext cx="8970579" cy="55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H="1">
            <a:off x="1907704" y="4437112"/>
            <a:ext cx="50405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8427" r="48324" b="5280"/>
          <a:stretch/>
        </p:blipFill>
        <p:spPr bwMode="auto">
          <a:xfrm>
            <a:off x="4400020" y="1197520"/>
            <a:ext cx="4743980" cy="55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>
            <a:off x="6528849" y="6062752"/>
            <a:ext cx="486321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8427" r="14792" b="28987"/>
          <a:stretch/>
        </p:blipFill>
        <p:spPr bwMode="auto">
          <a:xfrm>
            <a:off x="0" y="1"/>
            <a:ext cx="9144000" cy="384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6616" r="39215" b="5354"/>
          <a:stretch/>
        </p:blipFill>
        <p:spPr bwMode="auto">
          <a:xfrm>
            <a:off x="12834" y="2277270"/>
            <a:ext cx="5423262" cy="451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1923394"/>
            <a:ext cx="1440160" cy="2094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7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8426" r="31704" b="6573"/>
          <a:stretch/>
        </p:blipFill>
        <p:spPr bwMode="auto">
          <a:xfrm>
            <a:off x="461951" y="394161"/>
            <a:ext cx="8220097" cy="64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635896" y="1124744"/>
            <a:ext cx="576064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351537" y="8936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Link para a Plataforma Brasil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b="1" dirty="0" smtClean="0">
                <a:solidFill>
                  <a:srgbClr val="C00000"/>
                </a:solidFill>
              </a:rPr>
              <a:t>Cadastro do pesquisador</a:t>
            </a:r>
            <a:endParaRPr lang="pt-BR" sz="2400" b="1" dirty="0">
              <a:solidFill>
                <a:srgbClr val="C00000"/>
              </a:solidFill>
            </a:endParaRP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Informações preliminares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Área do estudo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Desenho do estudo/Apoio financeiro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41439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18965" r="17295" b="7815"/>
          <a:stretch/>
        </p:blipFill>
        <p:spPr bwMode="auto">
          <a:xfrm>
            <a:off x="-11609" y="1425738"/>
            <a:ext cx="9144000" cy="54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Cadastro do pesquisador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6924" y="719147"/>
            <a:ext cx="88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Projetos desenvolvidos na FORP e/ou com pesquisador responsável da FORP devem indicar a FORP como </a:t>
            </a:r>
            <a:r>
              <a:rPr lang="pt-BR" b="1" dirty="0" smtClean="0"/>
              <a:t>instituição proponente </a:t>
            </a:r>
            <a:r>
              <a:rPr lang="pt-BR" dirty="0" smtClean="0"/>
              <a:t>(Carta Circular n</a:t>
            </a:r>
            <a:r>
              <a:rPr lang="pt-BR" baseline="30000" dirty="0" smtClean="0"/>
              <a:t>o</a:t>
            </a:r>
            <a:r>
              <a:rPr lang="pt-BR" dirty="0" smtClean="0"/>
              <a:t> 183/2017/CONEP/CNS/MS).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18535" r="17242" b="5380"/>
          <a:stretch/>
        </p:blipFill>
        <p:spPr bwMode="auto">
          <a:xfrm>
            <a:off x="0" y="202513"/>
            <a:ext cx="9144000" cy="58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79353" y="6341258"/>
            <a:ext cx="4585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CNPJ da FORP – USP: 63.025.530/0086-01</a:t>
            </a:r>
            <a:endParaRPr lang="pt-BR" sz="2000" b="1" dirty="0">
              <a:solidFill>
                <a:srgbClr val="FF000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6226175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0" y="3861048"/>
            <a:ext cx="25152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13500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Cadastro do pesquisador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b="1" dirty="0" smtClean="0">
                <a:solidFill>
                  <a:srgbClr val="C00000"/>
                </a:solidFill>
              </a:rPr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Informações preliminares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Área do estudo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Desenho do estudo/Apoio financeiro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40882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498</Words>
  <Application>Microsoft Office PowerPoint</Application>
  <PresentationFormat>Apresentação na tela (4:3)</PresentationFormat>
  <Paragraphs>83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Motta</dc:creator>
  <cp:lastModifiedBy>Ana Carolina Motta</cp:lastModifiedBy>
  <cp:revision>130</cp:revision>
  <dcterms:created xsi:type="dcterms:W3CDTF">2023-11-27T21:18:28Z</dcterms:created>
  <dcterms:modified xsi:type="dcterms:W3CDTF">2024-05-27T10:39:41Z</dcterms:modified>
</cp:coreProperties>
</file>