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58" r:id="rId4"/>
    <p:sldId id="259" r:id="rId5"/>
    <p:sldId id="287" r:id="rId6"/>
    <p:sldId id="267" r:id="rId7"/>
    <p:sldId id="297" r:id="rId8"/>
    <p:sldId id="262" r:id="rId9"/>
    <p:sldId id="290" r:id="rId10"/>
    <p:sldId id="293" r:id="rId11"/>
    <p:sldId id="291" r:id="rId12"/>
    <p:sldId id="294" r:id="rId13"/>
    <p:sldId id="298" r:id="rId14"/>
    <p:sldId id="292" r:id="rId15"/>
    <p:sldId id="296" r:id="rId16"/>
    <p:sldId id="285" r:id="rId17"/>
    <p:sldId id="288" r:id="rId18"/>
    <p:sldId id="286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D33F-FE2D-47EA-874B-62FA64659109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4DC5-5732-416D-992B-464BAEFA7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4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4DC5-5732-416D-992B-464BAEFA7DC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42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52594" y="4617041"/>
            <a:ext cx="1539335" cy="1471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3872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>
            <a:off x="163922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195736" y="33265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Bate-papo com a equipe do CEP-FORP/USP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835696" y="2692077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Você sabe quais são os termos de apresentação obrigatória para submissão de um projeto ao CEP?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12160" y="619666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18 de Março de 2024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63979" y="4573461"/>
            <a:ext cx="514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Profa. Ana Carolina Fragoso Motta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538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343" y="427252"/>
            <a:ext cx="868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C00000"/>
                </a:solidFill>
              </a:rPr>
              <a:t>Declaração de participação de paciente em pesquisa</a:t>
            </a:r>
            <a:endParaRPr lang="pt-BR" sz="3600" b="1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t="24576" r="22414" b="8614"/>
          <a:stretch/>
        </p:blipFill>
        <p:spPr bwMode="auto">
          <a:xfrm>
            <a:off x="948811" y="1627582"/>
            <a:ext cx="7080510" cy="510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103432" y="6550223"/>
            <a:ext cx="3068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https://www.forp.usp.br/?page_id=254</a:t>
            </a:r>
          </a:p>
        </p:txBody>
      </p:sp>
    </p:spTree>
    <p:extLst>
      <p:ext uri="{BB962C8B-B14F-4D97-AF65-F5344CB8AC3E}">
        <p14:creationId xmlns:p14="http://schemas.microsoft.com/office/powerpoint/2010/main" val="8533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343" y="427252"/>
            <a:ext cx="868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C00000"/>
                </a:solidFill>
              </a:rPr>
              <a:t>Autorização de infraestrutura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6343" y="1628800"/>
            <a:ext cx="85168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Documento que demonstra a existência </a:t>
            </a:r>
            <a:r>
              <a:rPr lang="pt-BR" sz="2400" dirty="0"/>
              <a:t>de infraestrutura necessária e apta ao desenvolvimento da </a:t>
            </a:r>
            <a:r>
              <a:rPr lang="pt-BR" sz="2400" dirty="0" smtClean="0"/>
              <a:t>pesquisa, além de atender </a:t>
            </a:r>
            <a:r>
              <a:rPr lang="pt-BR" sz="2400" dirty="0"/>
              <a:t>eventuais problemas dela </a:t>
            </a:r>
            <a:r>
              <a:rPr lang="pt-BR" sz="2400" dirty="0" smtClean="0"/>
              <a:t>resultantes.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Expressa </a:t>
            </a:r>
            <a:r>
              <a:rPr lang="pt-BR" sz="2400" dirty="0"/>
              <a:t>a concordância </a:t>
            </a:r>
            <a:r>
              <a:rPr lang="pt-BR" sz="2400" dirty="0" smtClean="0"/>
              <a:t>do </a:t>
            </a:r>
            <a:r>
              <a:rPr lang="pt-BR" sz="2400" b="1" dirty="0" smtClean="0"/>
              <a:t>laboratório, serviço, clínica, </a:t>
            </a:r>
            <a:r>
              <a:rPr lang="pt-BR" sz="2400" b="1" dirty="0" err="1" smtClean="0"/>
              <a:t>biobanco</a:t>
            </a:r>
            <a:r>
              <a:rPr lang="pt-BR" sz="2400" b="1" dirty="0" smtClean="0"/>
              <a:t>, instituição </a:t>
            </a:r>
            <a:r>
              <a:rPr lang="pt-BR" sz="2400" b="1" dirty="0"/>
              <a:t>e/ou </a:t>
            </a:r>
            <a:r>
              <a:rPr lang="pt-BR" sz="2400" b="1" dirty="0" smtClean="0"/>
              <a:t>organização,</a:t>
            </a:r>
            <a:r>
              <a:rPr lang="pt-BR" sz="2400" dirty="0" smtClean="0"/>
              <a:t> </a:t>
            </a:r>
            <a:r>
              <a:rPr lang="pt-BR" sz="2400" dirty="0"/>
              <a:t>por meio de seu responsável </a:t>
            </a:r>
            <a:r>
              <a:rPr lang="pt-BR" sz="2400" dirty="0" smtClean="0"/>
              <a:t>maior, para realização da pesquisa.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07504" y="6519446"/>
            <a:ext cx="9064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 smtClean="0"/>
              <a:t>MINISTÉRIO </a:t>
            </a:r>
            <a:r>
              <a:rPr lang="pt-BR" sz="1600" dirty="0"/>
              <a:t>DA </a:t>
            </a:r>
            <a:r>
              <a:rPr lang="pt-BR" sz="1600" dirty="0" smtClean="0"/>
              <a:t>SAÚDE. CONSELHO </a:t>
            </a:r>
            <a:r>
              <a:rPr lang="pt-BR" sz="1600" dirty="0"/>
              <a:t>NACIONAL DE SAÚDE </a:t>
            </a:r>
            <a:r>
              <a:rPr lang="pt-BR" sz="1600" dirty="0" smtClean="0"/>
              <a:t>NORMA </a:t>
            </a:r>
            <a:r>
              <a:rPr lang="pt-BR" sz="1600" dirty="0"/>
              <a:t>OPERACIONAL Nº 001/2013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10962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343" y="427252"/>
            <a:ext cx="868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C00000"/>
                </a:solidFill>
              </a:rPr>
              <a:t>Autorização de infraestrutura</a:t>
            </a:r>
            <a:endParaRPr lang="pt-BR" sz="3600" b="1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25431" r="21603" b="8211"/>
          <a:stretch/>
        </p:blipFill>
        <p:spPr bwMode="auto">
          <a:xfrm>
            <a:off x="755576" y="1196752"/>
            <a:ext cx="7632848" cy="539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5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 smtClean="0"/>
              <a:t>Documentos e termos obrigatórios</a:t>
            </a:r>
            <a:endParaRPr lang="pt-BR" sz="2400" dirty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2.1 Projeto de pesquisa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2.2 Declaração de participação do paciente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2.3 Autorização de infraestrutura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>
                <a:solidFill>
                  <a:srgbClr val="FF0000"/>
                </a:solidFill>
              </a:rPr>
              <a:t>2.4 Termo de consentimento e termo de assentimento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2.5 Folha de rosto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3. </a:t>
            </a:r>
            <a:r>
              <a:rPr lang="pt-BR" sz="24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107921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30545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343" y="427252"/>
            <a:ext cx="868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C00000"/>
                </a:solidFill>
              </a:rPr>
              <a:t>Termo de consentimento e termo de assentimento (livre e esclarecido)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6343" y="1693252"/>
            <a:ext cx="86861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TCLE = documento específico que inclui </a:t>
            </a:r>
            <a:r>
              <a:rPr lang="pt-BR" sz="2200" dirty="0"/>
              <a:t>informações sobre as circunstâncias sob as quais o consentimento será obtido, sobre o responsável por obtê-lo e a natureza da informação a ser fornecida aos participantes da </a:t>
            </a:r>
            <a:r>
              <a:rPr lang="pt-BR" sz="2200" dirty="0" smtClean="0"/>
              <a:t>pesquisa.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TALE = documento de anuência </a:t>
            </a:r>
            <a:r>
              <a:rPr lang="pt-BR" sz="2200" dirty="0"/>
              <a:t>do participante da pesquisa</a:t>
            </a:r>
            <a:r>
              <a:rPr lang="pt-BR" sz="2200" dirty="0" smtClean="0"/>
              <a:t>, criança, adolescente </a:t>
            </a:r>
            <a:r>
              <a:rPr lang="pt-BR" sz="2200" dirty="0"/>
              <a:t>ou legalmente incapaz, na medida de sua compreensão e respeitadas suas singularidades, </a:t>
            </a:r>
            <a:r>
              <a:rPr lang="pt-BR" sz="2200" dirty="0" smtClean="0"/>
              <a:t>após esclarecimento </a:t>
            </a:r>
            <a:r>
              <a:rPr lang="pt-BR" sz="2200" dirty="0"/>
              <a:t>sobre a natureza da pesquisa, sua justificativa, seus objetivos, os métodos, os </a:t>
            </a:r>
            <a:r>
              <a:rPr lang="pt-BR" sz="2200" dirty="0" smtClean="0"/>
              <a:t>potenciais benefícios </a:t>
            </a:r>
            <a:r>
              <a:rPr lang="pt-BR" sz="2200" dirty="0"/>
              <a:t>e os </a:t>
            </a:r>
            <a:r>
              <a:rPr lang="pt-BR" sz="2200" dirty="0" smtClean="0"/>
              <a:t>riscos.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Dispensa </a:t>
            </a:r>
            <a:r>
              <a:rPr lang="pt-BR" sz="2200" dirty="0"/>
              <a:t>do </a:t>
            </a:r>
            <a:r>
              <a:rPr lang="pt-BR" sz="2200" dirty="0" smtClean="0"/>
              <a:t>TCLE/TALE pode </a:t>
            </a:r>
            <a:r>
              <a:rPr lang="pt-BR" sz="2200" dirty="0"/>
              <a:t>ser justificadamente solicitada pelo pesquisador responsável ao Sistema CEP/CONEP, para </a:t>
            </a:r>
            <a:r>
              <a:rPr lang="pt-BR" sz="2200" dirty="0" smtClean="0"/>
              <a:t>apreciação. </a:t>
            </a:r>
            <a:endParaRPr lang="pt-BR" sz="2200" dirty="0"/>
          </a:p>
          <a:p>
            <a:pPr marL="342900" indent="-342900" algn="just">
              <a:buFont typeface="Arial" pitchFamily="34" charset="0"/>
              <a:buChar char="•"/>
            </a:pP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1322696" y="6334780"/>
            <a:ext cx="7777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/>
              <a:t>MINISTÉRIO </a:t>
            </a:r>
            <a:r>
              <a:rPr lang="pt-BR" sz="1400" dirty="0"/>
              <a:t>DA </a:t>
            </a:r>
            <a:r>
              <a:rPr lang="pt-BR" sz="1400" dirty="0" smtClean="0"/>
              <a:t>SAÚDE. CONSELHO </a:t>
            </a:r>
            <a:r>
              <a:rPr lang="pt-BR" sz="1400" dirty="0"/>
              <a:t>NACIONAL DE SAÚDE </a:t>
            </a:r>
            <a:r>
              <a:rPr lang="pt-BR" sz="1400" dirty="0" smtClean="0"/>
              <a:t>NORMA </a:t>
            </a:r>
            <a:r>
              <a:rPr lang="pt-BR" sz="1400" dirty="0"/>
              <a:t>OPERACIONAL Nº </a:t>
            </a:r>
            <a:r>
              <a:rPr lang="pt-BR" sz="1400" dirty="0" smtClean="0"/>
              <a:t>001/2013; </a:t>
            </a:r>
            <a:r>
              <a:rPr lang="pt-BR" sz="1400" dirty="0"/>
              <a:t>Resolução nº 466/2012 CNS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2019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343" y="427252"/>
            <a:ext cx="868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C00000"/>
                </a:solidFill>
              </a:rPr>
              <a:t>Folha de rosto</a:t>
            </a:r>
            <a:endParaRPr lang="pt-BR" sz="3600" b="1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1209"/>
          <a:stretch/>
        </p:blipFill>
        <p:spPr bwMode="auto">
          <a:xfrm>
            <a:off x="-4980" y="1700808"/>
            <a:ext cx="9145016" cy="219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H="1">
            <a:off x="4497419" y="1916832"/>
            <a:ext cx="382629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r="31441" b="15715"/>
          <a:stretch/>
        </p:blipFill>
        <p:spPr bwMode="auto">
          <a:xfrm>
            <a:off x="4083269" y="289572"/>
            <a:ext cx="5025235" cy="645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9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7000" y="404664"/>
            <a:ext cx="5187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Considerações finais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411029"/>
            <a:ext cx="87849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/>
              <a:t>Todos os projetos de </a:t>
            </a:r>
            <a:r>
              <a:rPr lang="pt-BR" sz="2200" dirty="0" smtClean="0"/>
              <a:t>pesquisa </a:t>
            </a:r>
            <a:r>
              <a:rPr lang="pt-BR" sz="2200" dirty="0"/>
              <a:t>que de acordo com a Resolução n. 466/12 do Conselho Nacional de Saúde envolvam seres humanos (direta ou indiretamente) terão que ser submetidos aos </a:t>
            </a:r>
            <a:r>
              <a:rPr lang="pt-BR" sz="2200" dirty="0" err="1" smtClean="0"/>
              <a:t>CEPs</a:t>
            </a:r>
            <a:r>
              <a:rPr lang="pt-BR" sz="2200" dirty="0" smtClean="0"/>
              <a:t>.</a:t>
            </a:r>
          </a:p>
          <a:p>
            <a:pPr algn="just"/>
            <a:endParaRPr lang="pt-PT" sz="22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 smtClean="0"/>
              <a:t>Todos os documentos devem </a:t>
            </a:r>
            <a:r>
              <a:rPr lang="pt-BR" sz="2200" dirty="0"/>
              <a:t>seguir as orientações presentes em resoluções, cartas e ofícios circulares </a:t>
            </a:r>
            <a:r>
              <a:rPr lang="pt-BR" sz="2200" dirty="0" smtClean="0"/>
              <a:t>do </a:t>
            </a:r>
            <a:r>
              <a:rPr lang="pt-BR" sz="2200" dirty="0"/>
              <a:t>Sistema </a:t>
            </a:r>
            <a:r>
              <a:rPr lang="pt-BR" sz="2200" dirty="0" smtClean="0"/>
              <a:t>CEP/CONEP, </a:t>
            </a:r>
            <a:r>
              <a:rPr lang="pt-BR" sz="2200" dirty="0"/>
              <a:t>bem como por outros órgãos </a:t>
            </a:r>
            <a:r>
              <a:rPr lang="pt-BR" sz="2200" dirty="0" smtClean="0"/>
              <a:t>governamentais, </a:t>
            </a:r>
            <a:r>
              <a:rPr lang="pt-BR" sz="2200" dirty="0"/>
              <a:t>quando aplicáveis à pesquisa. </a:t>
            </a:r>
            <a:endParaRPr lang="pt-BR" sz="2200" dirty="0" smtClean="0"/>
          </a:p>
          <a:p>
            <a:pPr algn="just"/>
            <a:endParaRPr lang="pt-BR" sz="22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PT" sz="2200" dirty="0" smtClean="0"/>
              <a:t>Importância do CEP para </a:t>
            </a:r>
            <a:r>
              <a:rPr lang="pt-PT" sz="2200" dirty="0"/>
              <a:t>contribuir </a:t>
            </a:r>
            <a:r>
              <a:rPr lang="pt-PT" sz="2200" dirty="0" smtClean="0"/>
              <a:t>com o </a:t>
            </a:r>
            <a:r>
              <a:rPr lang="pt-PT" sz="2200" dirty="0"/>
              <a:t>desenvolvimento da pesquisa dentro de padrões </a:t>
            </a:r>
            <a:r>
              <a:rPr lang="pt-PT" sz="2200" dirty="0" smtClean="0"/>
              <a:t>éticos na FORP-USP.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16396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18104" r="31418" b="7105"/>
          <a:stretch/>
        </p:blipFill>
        <p:spPr bwMode="auto">
          <a:xfrm>
            <a:off x="467544" y="472476"/>
            <a:ext cx="8136904" cy="63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3645240"/>
            <a:ext cx="8280920" cy="1511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-27278" y="-5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Agradecimentos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496" y="699075"/>
            <a:ext cx="5616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Membros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Simone Cecílio </a:t>
            </a:r>
            <a:r>
              <a:rPr lang="pt-BR" dirty="0" err="1"/>
              <a:t>Hallak</a:t>
            </a:r>
            <a:r>
              <a:rPr lang="pt-BR" dirty="0"/>
              <a:t> </a:t>
            </a:r>
            <a:r>
              <a:rPr lang="pt-BR" dirty="0" smtClean="0"/>
              <a:t>Regalo (Coordenação)</a:t>
            </a:r>
            <a:endParaRPr lang="pt-BR" dirty="0"/>
          </a:p>
          <a:p>
            <a:r>
              <a:rPr lang="pt-BR" dirty="0" smtClean="0"/>
              <a:t>Profa. Dra. Ana Carolina F. Motta (</a:t>
            </a:r>
            <a:r>
              <a:rPr lang="pt-BR" dirty="0" err="1" smtClean="0"/>
              <a:t>Vice-Coordenação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Flávia Aparecida Chaves </a:t>
            </a:r>
            <a:r>
              <a:rPr lang="pt-BR" dirty="0" err="1" smtClean="0"/>
              <a:t>Messora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Michel Reis </a:t>
            </a:r>
            <a:r>
              <a:rPr lang="pt-BR" dirty="0" err="1"/>
              <a:t>Messora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José Tarcísio Lima Ferreira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Murilo Fernando </a:t>
            </a:r>
            <a:r>
              <a:rPr lang="pt-BR" dirty="0" err="1"/>
              <a:t>Neuppmann</a:t>
            </a:r>
            <a:r>
              <a:rPr lang="pt-BR" dirty="0"/>
              <a:t> Feres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Wilson </a:t>
            </a:r>
            <a:r>
              <a:rPr lang="pt-BR" dirty="0" err="1"/>
              <a:t>Mestriner</a:t>
            </a:r>
            <a:r>
              <a:rPr lang="pt-BR" dirty="0"/>
              <a:t> Júnior</a:t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Andréa Cândido dos Reis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Valdir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Muglia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Selma </a:t>
            </a:r>
            <a:r>
              <a:rPr lang="pt-BR" dirty="0" err="1"/>
              <a:t>Siéssere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Aline Evangelista de Souza Gabriel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Luiz Pascoal </a:t>
            </a:r>
            <a:r>
              <a:rPr lang="pt-BR" dirty="0" err="1"/>
              <a:t>Vansan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Sr</a:t>
            </a:r>
            <a:r>
              <a:rPr lang="pt-BR" dirty="0"/>
              <a:t>. Francisco Eduardo </a:t>
            </a:r>
            <a:r>
              <a:rPr lang="pt-BR" dirty="0" err="1"/>
              <a:t>Magazoni</a:t>
            </a:r>
            <a:endParaRPr lang="pt-BR" dirty="0"/>
          </a:p>
          <a:p>
            <a:r>
              <a:rPr lang="pt-BR" dirty="0" smtClean="0"/>
              <a:t>Sra</a:t>
            </a:r>
            <a:r>
              <a:rPr lang="pt-BR" dirty="0"/>
              <a:t>. Diva Gonçalves dos Santos </a:t>
            </a:r>
            <a:r>
              <a:rPr lang="pt-BR" dirty="0" err="1"/>
              <a:t>Palucci</a:t>
            </a:r>
            <a:endParaRPr lang="pt-BR" dirty="0"/>
          </a:p>
          <a:p>
            <a:r>
              <a:rPr lang="pt-BR" dirty="0" smtClean="0"/>
              <a:t>Sr</a:t>
            </a:r>
            <a:r>
              <a:rPr lang="pt-BR" dirty="0"/>
              <a:t>. Juliano </a:t>
            </a:r>
            <a:r>
              <a:rPr lang="pt-BR" dirty="0" err="1"/>
              <a:t>Pratti</a:t>
            </a:r>
            <a:r>
              <a:rPr lang="pt-BR" dirty="0"/>
              <a:t> Mercantil (Seção Técnica de Informática)</a:t>
            </a:r>
            <a:br>
              <a:rPr lang="pt-BR" dirty="0"/>
            </a:br>
            <a:r>
              <a:rPr lang="pt-BR" dirty="0"/>
              <a:t>Sra. Melissa de Oliveira Melchior (DOR)</a:t>
            </a:r>
            <a:br>
              <a:rPr lang="pt-BR" dirty="0"/>
            </a:br>
            <a:r>
              <a:rPr lang="pt-BR" dirty="0"/>
              <a:t>Sra. Patrícia Marchi (DOR)</a:t>
            </a:r>
            <a:br>
              <a:rPr lang="pt-BR" dirty="0"/>
            </a:br>
            <a:r>
              <a:rPr lang="pt-BR" dirty="0"/>
              <a:t>Sra. Viviane de Cássia Oliveira (DMDP)</a:t>
            </a:r>
            <a:br>
              <a:rPr lang="pt-BR" dirty="0"/>
            </a:br>
            <a:r>
              <a:rPr lang="pt-BR" dirty="0"/>
              <a:t>Sra. Ana Paula Macedo (DMDP)</a:t>
            </a:r>
          </a:p>
          <a:p>
            <a:r>
              <a:rPr lang="pt-BR" dirty="0" smtClean="0"/>
              <a:t>Sr</a:t>
            </a:r>
            <a:r>
              <a:rPr lang="pt-BR" dirty="0"/>
              <a:t>. Gilberto André e Silva (DMFPB)</a:t>
            </a:r>
            <a:br>
              <a:rPr lang="pt-BR" dirty="0"/>
            </a:br>
            <a:r>
              <a:rPr lang="pt-BR" dirty="0"/>
              <a:t>Sr. Luiz Gustavo de Sousa (DBBO)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92080" y="2459504"/>
            <a:ext cx="2088232" cy="19389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Especial ao nosso secretário: Carlos Feitosa dos Santos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59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 smtClean="0"/>
              <a:t>Documentos e termos obrigatórios</a:t>
            </a:r>
            <a:endParaRPr lang="pt-BR" sz="2400" dirty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2.1 Projeto de pesquisa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2.2 Declaração de participação do paciente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2.3 Autorização de infraestrutura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2.4 Termo de consentimento e termo de assentimento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2.5 Folha de rosto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3. </a:t>
            </a:r>
            <a:r>
              <a:rPr lang="pt-BR" sz="24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107921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18741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8401" y="404664"/>
            <a:ext cx="319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Página (site) da FORP-USP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19805" r="16151" b="6250"/>
          <a:stretch/>
        </p:blipFill>
        <p:spPr bwMode="auto">
          <a:xfrm>
            <a:off x="47297" y="971784"/>
            <a:ext cx="9049409" cy="54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 flipH="1">
            <a:off x="971600" y="2060848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t="19052" r="30466" b="4742"/>
          <a:stretch/>
        </p:blipFill>
        <p:spPr bwMode="auto">
          <a:xfrm>
            <a:off x="2051720" y="971784"/>
            <a:ext cx="6956050" cy="54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ector de seta reta 14"/>
          <p:cNvCxnSpPr/>
          <p:nvPr/>
        </p:nvCxnSpPr>
        <p:spPr>
          <a:xfrm flipH="1">
            <a:off x="2893786" y="4077072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8427" r="46250" b="5280"/>
          <a:stretch/>
        </p:blipFill>
        <p:spPr bwMode="auto">
          <a:xfrm>
            <a:off x="4105479" y="971784"/>
            <a:ext cx="5011969" cy="55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ector de seta reta 16"/>
          <p:cNvCxnSpPr/>
          <p:nvPr/>
        </p:nvCxnSpPr>
        <p:spPr>
          <a:xfrm flipH="1">
            <a:off x="6107407" y="5589240"/>
            <a:ext cx="504056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18427" r="14792" b="28987"/>
          <a:stretch/>
        </p:blipFill>
        <p:spPr bwMode="auto">
          <a:xfrm>
            <a:off x="0" y="1"/>
            <a:ext cx="9144000" cy="38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7182" r="39109" b="17725"/>
          <a:stretch/>
        </p:blipFill>
        <p:spPr bwMode="auto">
          <a:xfrm>
            <a:off x="12834" y="2277270"/>
            <a:ext cx="6791414" cy="458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1923394"/>
            <a:ext cx="1440160" cy="20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6372200" y="2924944"/>
            <a:ext cx="432048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1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21578" r="19355" b="5884"/>
          <a:stretch/>
        </p:blipFill>
        <p:spPr bwMode="auto">
          <a:xfrm>
            <a:off x="532395" y="289571"/>
            <a:ext cx="8079207" cy="567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948264" y="6020355"/>
            <a:ext cx="133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Item 3.4)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8426" r="31704" b="6573"/>
          <a:stretch/>
        </p:blipFill>
        <p:spPr bwMode="auto">
          <a:xfrm>
            <a:off x="461951" y="394161"/>
            <a:ext cx="8220097" cy="648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1951" y="1700808"/>
            <a:ext cx="8220097" cy="374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1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 smtClean="0"/>
              <a:t>Documentos e termos obrigatórios</a:t>
            </a:r>
            <a:endParaRPr lang="pt-BR" sz="2400" dirty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>
                <a:solidFill>
                  <a:srgbClr val="FF0000"/>
                </a:solidFill>
              </a:rPr>
              <a:t>2.1 Projeto de pesquisa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2.2 Declaração de participação do paciente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2.3 Autorização de infraestrutura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2.4 Termo de consentimento e termo de assentimento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2.5 Folha de rosto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3. </a:t>
            </a:r>
            <a:r>
              <a:rPr lang="pt-BR" sz="24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107921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30545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2471" y="332656"/>
            <a:ext cx="686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Projeto de pesquisa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0882" y="1196752"/>
            <a:ext cx="84695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Documento </a:t>
            </a:r>
            <a:r>
              <a:rPr lang="pt-BR" sz="2200" dirty="0"/>
              <a:t>fundamental para que o </a:t>
            </a:r>
            <a:r>
              <a:rPr lang="pt-BR" sz="2200" dirty="0" smtClean="0"/>
              <a:t>sistema </a:t>
            </a:r>
            <a:r>
              <a:rPr lang="pt-BR" sz="2200" dirty="0"/>
              <a:t>CEP-CONEP possa proceder a análise ética da proposta, devendo ser formulado pelo </a:t>
            </a:r>
            <a:r>
              <a:rPr lang="pt-BR" sz="2200" dirty="0" smtClean="0"/>
              <a:t>pesquisador. </a:t>
            </a:r>
            <a:r>
              <a:rPr lang="pt-BR" sz="2200" dirty="0"/>
              <a:t>Os itens do projeto variam de acordo com sua natureza e </a:t>
            </a:r>
            <a:r>
              <a:rPr lang="pt-BR" sz="2200" dirty="0" smtClean="0"/>
              <a:t>metodologia: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Título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Equipe e instituições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Resumo e palavras-chaves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Introdução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Hipótese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Objetivo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Metodologia: pacientes/amostra, critérios de inclusão e exclusão, riscos e benefícios, desfechos, forma de análise dos resultados.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Cronograma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Orçamento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pt-BR" sz="2200" dirty="0" smtClean="0"/>
              <a:t>Referências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6519446"/>
            <a:ext cx="9064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 smtClean="0"/>
              <a:t>MINISTÉRIO </a:t>
            </a:r>
            <a:r>
              <a:rPr lang="pt-BR" sz="1600" dirty="0"/>
              <a:t>DA </a:t>
            </a:r>
            <a:r>
              <a:rPr lang="pt-BR" sz="1600" dirty="0" smtClean="0"/>
              <a:t>SAÚDE. CONSELHO </a:t>
            </a:r>
            <a:r>
              <a:rPr lang="pt-BR" sz="1600" dirty="0"/>
              <a:t>NACIONAL DE SAÚDE </a:t>
            </a:r>
            <a:r>
              <a:rPr lang="pt-BR" sz="1600" dirty="0" smtClean="0"/>
              <a:t>NORMA </a:t>
            </a:r>
            <a:r>
              <a:rPr lang="pt-BR" sz="1600" dirty="0"/>
              <a:t>OPERACIONAL Nº 001/2013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42766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343" y="427252"/>
            <a:ext cx="868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C00000"/>
                </a:solidFill>
              </a:rPr>
              <a:t>Declaração de participação de paciente em pesquisa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1577" y="1974077"/>
            <a:ext cx="85168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Pacientes podem ser convidados a participar de mais de um estudo simultaneamente. </a:t>
            </a:r>
          </a:p>
          <a:p>
            <a:pPr algn="just"/>
            <a:endParaRPr lang="pt-BR" sz="22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Este documento visa informar que o paciente já está participando de determinado estudo clínico: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6519446"/>
            <a:ext cx="9064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 smtClean="0"/>
              <a:t>MINISTÉRIO </a:t>
            </a:r>
            <a:r>
              <a:rPr lang="pt-BR" sz="1600" dirty="0"/>
              <a:t>DA </a:t>
            </a:r>
            <a:r>
              <a:rPr lang="pt-BR" sz="1600" dirty="0" smtClean="0"/>
              <a:t>SAÚDE. CONSELHO </a:t>
            </a:r>
            <a:r>
              <a:rPr lang="pt-BR" sz="1600" dirty="0"/>
              <a:t>NACIONAL DE SAÚDE </a:t>
            </a:r>
            <a:r>
              <a:rPr lang="pt-BR" sz="1600" dirty="0" smtClean="0"/>
              <a:t>NORMA </a:t>
            </a:r>
            <a:r>
              <a:rPr lang="pt-BR" sz="1600" dirty="0"/>
              <a:t>OPERACIONAL Nº 001/2013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12371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727</Words>
  <Application>Microsoft Office PowerPoint</Application>
  <PresentationFormat>Apresentação na tela (4:3)</PresentationFormat>
  <Paragraphs>100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Motta</dc:creator>
  <cp:lastModifiedBy>Ana Carolina Motta</cp:lastModifiedBy>
  <cp:revision>93</cp:revision>
  <dcterms:created xsi:type="dcterms:W3CDTF">2023-11-27T21:18:28Z</dcterms:created>
  <dcterms:modified xsi:type="dcterms:W3CDTF">2024-03-18T09:29:15Z</dcterms:modified>
</cp:coreProperties>
</file>