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302" r:id="rId4"/>
    <p:sldId id="303" r:id="rId5"/>
    <p:sldId id="310" r:id="rId6"/>
    <p:sldId id="258" r:id="rId7"/>
    <p:sldId id="287" r:id="rId8"/>
    <p:sldId id="267" r:id="rId9"/>
    <p:sldId id="309" r:id="rId10"/>
    <p:sldId id="301" r:id="rId11"/>
    <p:sldId id="300" r:id="rId12"/>
    <p:sldId id="304" r:id="rId13"/>
    <p:sldId id="311" r:id="rId14"/>
    <p:sldId id="305" r:id="rId15"/>
    <p:sldId id="306" r:id="rId16"/>
    <p:sldId id="307" r:id="rId17"/>
    <p:sldId id="308" r:id="rId18"/>
    <p:sldId id="312" r:id="rId19"/>
    <p:sldId id="296" r:id="rId20"/>
    <p:sldId id="288" r:id="rId21"/>
    <p:sldId id="28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AD33F-FE2D-47EA-874B-62FA64659109}" type="datetimeFigureOut">
              <a:rPr lang="pt-BR" smtClean="0"/>
              <a:t>14/04/2024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C4DC5-5732-416D-992B-464BAEFA7D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04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4DC5-5732-416D-992B-464BAEFA7DC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42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14/04/2024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14/04/2024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14/04/2024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14/04/2024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14/04/2024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7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7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52594" y="4617041"/>
            <a:ext cx="1539335" cy="14716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3872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 bwMode="auto">
          <a:xfrm>
            <a:off x="163922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195736" y="332656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Bate-papo com a equipe do CEP-FORP/USP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835696" y="2692077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Você sabe definir a área temática e o desenho de seu estudo na Plataforma Brasil</a:t>
            </a:r>
            <a:r>
              <a:rPr lang="pt-BR" sz="3200" dirty="0" smtClean="0"/>
              <a:t>? </a:t>
            </a:r>
            <a:endParaRPr lang="pt-BR"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012160" y="619666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/>
              <a:t>15 </a:t>
            </a:r>
            <a:r>
              <a:rPr lang="pt-BR" sz="2000" dirty="0" smtClean="0"/>
              <a:t>de </a:t>
            </a:r>
            <a:r>
              <a:rPr lang="pt-BR" sz="2000" dirty="0" smtClean="0"/>
              <a:t>abril </a:t>
            </a:r>
            <a:r>
              <a:rPr lang="pt-BR" sz="2000" dirty="0" smtClean="0"/>
              <a:t>de 2024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663979" y="4573461"/>
            <a:ext cx="514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/>
              <a:t>Profa. Ana Carolina Fragoso Motta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538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7" t="18319" r="16150" b="6250"/>
          <a:stretch/>
        </p:blipFill>
        <p:spPr bwMode="auto">
          <a:xfrm>
            <a:off x="11512" y="1196752"/>
            <a:ext cx="9116721" cy="562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512" y="332656"/>
            <a:ext cx="9116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C00000"/>
                </a:solidFill>
              </a:rPr>
              <a:t>Área temática especial:</a:t>
            </a:r>
            <a:r>
              <a:rPr lang="pt-BR" sz="2000" dirty="0" smtClean="0">
                <a:solidFill>
                  <a:srgbClr val="C00000"/>
                </a:solidFill>
              </a:rPr>
              <a:t> exigido para projetos em áreas específicas </a:t>
            </a:r>
            <a:endParaRPr lang="pt-BR" sz="2000" dirty="0">
              <a:solidFill>
                <a:srgbClr val="C00000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de cantos arredondados 6"/>
          <p:cNvSpPr/>
          <p:nvPr/>
        </p:nvSpPr>
        <p:spPr>
          <a:xfrm>
            <a:off x="1763688" y="2101324"/>
            <a:ext cx="129614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5528" y="332656"/>
            <a:ext cx="6720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C00000"/>
                </a:solidFill>
              </a:rPr>
              <a:t>Considerações sobre área temática especial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052736"/>
            <a:ext cx="8496944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Os projetos enquadrados nessa área devem ser analisados pelo CEP </a:t>
            </a:r>
            <a:r>
              <a:rPr lang="pt-BR" sz="2400" dirty="0" smtClean="0"/>
              <a:t>e pela CONEP;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Maior tempo para apreciação, emissão </a:t>
            </a:r>
            <a:r>
              <a:rPr lang="pt-BR" sz="2400" dirty="0"/>
              <a:t>de pareceres e </a:t>
            </a:r>
            <a:r>
              <a:rPr lang="pt-BR" sz="2400" dirty="0" smtClean="0"/>
              <a:t>aprovação - requer um cronograma compatível com o tempo de análise (em torno de 3 meses);</a:t>
            </a:r>
            <a:endParaRPr lang="pt-BR" sz="2400" dirty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O </a:t>
            </a:r>
            <a:r>
              <a:rPr lang="pt-BR" sz="2400" dirty="0"/>
              <a:t>protocolo será automaticamente encaminhado para a CONEP nas futuras </a:t>
            </a:r>
            <a:r>
              <a:rPr lang="pt-BR" sz="2400" dirty="0" smtClean="0"/>
              <a:t>tramitações;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Em caso de dúvidas, o </a:t>
            </a:r>
            <a:r>
              <a:rPr lang="pt-BR" sz="2400" dirty="0"/>
              <a:t>pesquisador </a:t>
            </a:r>
            <a:r>
              <a:rPr lang="pt-BR" sz="2400" dirty="0" smtClean="0"/>
              <a:t>deve consultar o CEP antes de submeter o projeto.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3902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9" t="18750" r="32478" b="19613"/>
          <a:stretch/>
        </p:blipFill>
        <p:spPr bwMode="auto">
          <a:xfrm>
            <a:off x="377788" y="1247044"/>
            <a:ext cx="8388423" cy="556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512" y="332656"/>
            <a:ext cx="9116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C00000"/>
                </a:solidFill>
              </a:rPr>
              <a:t>Áreas do conhecimento:</a:t>
            </a:r>
            <a:r>
              <a:rPr lang="pt-BR" sz="2000" dirty="0" smtClean="0">
                <a:solidFill>
                  <a:srgbClr val="C00000"/>
                </a:solidFill>
              </a:rPr>
              <a:t> pode preencher até 3 áreas e, no caso da </a:t>
            </a:r>
            <a:r>
              <a:rPr lang="pt-BR" sz="2000" dirty="0">
                <a:solidFill>
                  <a:srgbClr val="C00000"/>
                </a:solidFill>
              </a:rPr>
              <a:t>á</a:t>
            </a:r>
            <a:r>
              <a:rPr lang="pt-BR" sz="2000" dirty="0" smtClean="0">
                <a:solidFill>
                  <a:srgbClr val="C00000"/>
                </a:solidFill>
              </a:rPr>
              <a:t>rea 4, requer o preenchimento do propósito do estudo de acordo com a recomendação da OMS</a:t>
            </a:r>
            <a:endParaRPr lang="pt-BR" sz="2000" dirty="0">
              <a:solidFill>
                <a:srgbClr val="C00000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1124744"/>
            <a:ext cx="91282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4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9149" y="620688"/>
            <a:ext cx="7095139" cy="616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sz="2500" dirty="0" smtClean="0"/>
              <a:t>Sistema CEP/CONEP: </a:t>
            </a:r>
            <a:r>
              <a:rPr lang="pt-BR" sz="2500" dirty="0"/>
              <a:t>instâncias para </a:t>
            </a:r>
            <a:r>
              <a:rPr lang="pt-BR" sz="2500" dirty="0" smtClean="0"/>
              <a:t>a </a:t>
            </a:r>
            <a:r>
              <a:rPr lang="pt-BR" sz="2500" dirty="0" smtClean="0"/>
              <a:t>avaliação de estudos em seres humanos </a:t>
            </a:r>
            <a:endParaRPr lang="pt-BR" sz="2500" dirty="0" smtClean="0"/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/>
              <a:t>Navegando pela Plataforma </a:t>
            </a:r>
            <a:r>
              <a:rPr lang="pt-BR" sz="2500" dirty="0" smtClean="0"/>
              <a:t>Brasil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 smtClean="0"/>
              <a:t>Estudos internacionais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 smtClean="0"/>
              <a:t>Área temática especial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 smtClean="0"/>
              <a:t>Áreas de conhecimento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 smtClean="0">
                <a:solidFill>
                  <a:srgbClr val="FF0000"/>
                </a:solidFill>
              </a:rPr>
              <a:t>Desenho do estudo</a:t>
            </a:r>
          </a:p>
          <a:p>
            <a:pPr marL="268287" algn="just">
              <a:lnSpc>
                <a:spcPct val="150000"/>
              </a:lnSpc>
            </a:pPr>
            <a:r>
              <a:rPr lang="pt-BR" sz="2100" dirty="0"/>
              <a:t>6</a:t>
            </a:r>
            <a:r>
              <a:rPr lang="pt-BR" sz="2100" dirty="0" smtClean="0"/>
              <a:t>.1 Es</a:t>
            </a:r>
            <a:r>
              <a:rPr lang="pt-BR" sz="2100" dirty="0" smtClean="0"/>
              <a:t>tudos observacionais</a:t>
            </a:r>
          </a:p>
          <a:p>
            <a:pPr marL="268287" algn="just">
              <a:lnSpc>
                <a:spcPct val="150000"/>
              </a:lnSpc>
            </a:pPr>
            <a:r>
              <a:rPr lang="pt-BR" sz="2100" dirty="0"/>
              <a:t>6</a:t>
            </a:r>
            <a:r>
              <a:rPr lang="pt-BR" sz="2100" dirty="0" smtClean="0"/>
              <a:t>.2 Estudos de intervenção</a:t>
            </a:r>
          </a:p>
          <a:p>
            <a:pPr marL="268287" algn="just">
              <a:lnSpc>
                <a:spcPct val="150000"/>
              </a:lnSpc>
            </a:pPr>
            <a:r>
              <a:rPr lang="pt-BR" sz="2100" dirty="0"/>
              <a:t>6</a:t>
            </a:r>
            <a:r>
              <a:rPr lang="pt-BR" sz="2100" dirty="0" smtClean="0"/>
              <a:t>.3 Estudos multicêntricos</a:t>
            </a:r>
            <a:endParaRPr lang="pt-BR" sz="2100" dirty="0" smtClean="0"/>
          </a:p>
          <a:p>
            <a:pPr algn="just">
              <a:lnSpc>
                <a:spcPct val="150000"/>
              </a:lnSpc>
            </a:pPr>
            <a:r>
              <a:rPr lang="pt-BR" sz="2500" dirty="0" smtClean="0"/>
              <a:t>7. </a:t>
            </a:r>
            <a:r>
              <a:rPr lang="pt-BR" sz="2500" dirty="0" smtClean="0"/>
              <a:t>Considerações finais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4916" y="107921"/>
            <a:ext cx="1832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C00000"/>
                </a:solidFill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17068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8535" r="15908" b="5381"/>
          <a:stretch/>
        </p:blipFill>
        <p:spPr bwMode="auto">
          <a:xfrm>
            <a:off x="63062" y="1052736"/>
            <a:ext cx="9017876" cy="556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04" y="2606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Desenho do estudo - observacional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163372" y="2436654"/>
            <a:ext cx="144016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2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04" y="2606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Desenho do estudo - intervenção</a:t>
            </a:r>
            <a:endParaRPr lang="pt-BR" sz="36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1" t="18749" r="16878" b="6149"/>
          <a:stretch/>
        </p:blipFill>
        <p:spPr bwMode="auto">
          <a:xfrm>
            <a:off x="107503" y="1052736"/>
            <a:ext cx="8907517" cy="549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3275856" y="1885300"/>
            <a:ext cx="129614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18319" r="15908" b="7657"/>
          <a:stretch/>
        </p:blipFill>
        <p:spPr bwMode="auto">
          <a:xfrm>
            <a:off x="70944" y="1124744"/>
            <a:ext cx="9002111" cy="541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7504" y="2606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Desenho do estudo - intervenção</a:t>
            </a:r>
            <a:endParaRPr lang="pt-B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2606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Desenho do estudo - intervenção</a:t>
            </a:r>
            <a:endParaRPr lang="pt-BR" sz="3600" b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18319" r="15908" b="5279"/>
          <a:stretch/>
        </p:blipFill>
        <p:spPr bwMode="auto">
          <a:xfrm>
            <a:off x="70944" y="1008446"/>
            <a:ext cx="9002111" cy="558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2606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Desenho do estudo - multicêntricos</a:t>
            </a:r>
            <a:endParaRPr lang="pt-BR" sz="3600" b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18535" r="15909" b="54095"/>
          <a:stretch/>
        </p:blipFill>
        <p:spPr bwMode="auto">
          <a:xfrm>
            <a:off x="35496" y="1176596"/>
            <a:ext cx="9049407" cy="200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8642" r="16378" b="43211"/>
          <a:stretch/>
        </p:blipFill>
        <p:spPr bwMode="auto">
          <a:xfrm>
            <a:off x="23997" y="3627180"/>
            <a:ext cx="9060905" cy="282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5940152" y="2618497"/>
            <a:ext cx="144016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1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6343" y="427252"/>
            <a:ext cx="357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C00000"/>
                </a:solidFill>
              </a:rPr>
              <a:t>Considerações finais</a:t>
            </a:r>
            <a:endParaRPr lang="pt-BR" sz="2800" b="1" dirty="0">
              <a:solidFill>
                <a:srgbClr val="C00000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1" t="20290" r="15944" b="5141"/>
          <a:stretch/>
        </p:blipFill>
        <p:spPr bwMode="auto">
          <a:xfrm>
            <a:off x="206343" y="1196752"/>
            <a:ext cx="8793592" cy="54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2" t="5840" r="30691" b="11207"/>
          <a:stretch/>
        </p:blipFill>
        <p:spPr bwMode="auto">
          <a:xfrm>
            <a:off x="3779912" y="395229"/>
            <a:ext cx="5354625" cy="6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ector de seta reta 3"/>
          <p:cNvCxnSpPr/>
          <p:nvPr/>
        </p:nvCxnSpPr>
        <p:spPr>
          <a:xfrm flipV="1">
            <a:off x="1547664" y="4149080"/>
            <a:ext cx="445463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7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9149" y="620688"/>
            <a:ext cx="7095139" cy="616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sz="2500" dirty="0" smtClean="0"/>
              <a:t>Sistema CEP/CONEP: instâncias para a avaliação de estudos em seres humanos </a:t>
            </a:r>
            <a:endParaRPr lang="pt-BR" sz="2500" dirty="0" smtClean="0"/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/>
              <a:t>Navegando pela Plataforma </a:t>
            </a:r>
            <a:r>
              <a:rPr lang="pt-BR" sz="2500" dirty="0" smtClean="0"/>
              <a:t>Brasil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 smtClean="0"/>
              <a:t>Estudos internacionais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 smtClean="0"/>
              <a:t>Área temática especial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 smtClean="0"/>
              <a:t>Áreas de conhecimento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 smtClean="0"/>
              <a:t>Desenho do estudo</a:t>
            </a:r>
          </a:p>
          <a:p>
            <a:pPr marL="268287" algn="just">
              <a:lnSpc>
                <a:spcPct val="150000"/>
              </a:lnSpc>
            </a:pPr>
            <a:r>
              <a:rPr lang="pt-BR" sz="2100" dirty="0"/>
              <a:t>6</a:t>
            </a:r>
            <a:r>
              <a:rPr lang="pt-BR" sz="2100" dirty="0" smtClean="0"/>
              <a:t>.1 Es</a:t>
            </a:r>
            <a:r>
              <a:rPr lang="pt-BR" sz="2100" dirty="0" smtClean="0"/>
              <a:t>tudos observacionais</a:t>
            </a:r>
          </a:p>
          <a:p>
            <a:pPr marL="268287" algn="just">
              <a:lnSpc>
                <a:spcPct val="150000"/>
              </a:lnSpc>
            </a:pPr>
            <a:r>
              <a:rPr lang="pt-BR" sz="2100" dirty="0"/>
              <a:t>6</a:t>
            </a:r>
            <a:r>
              <a:rPr lang="pt-BR" sz="2100" dirty="0" smtClean="0"/>
              <a:t>.2 Estudos de intervenção</a:t>
            </a:r>
          </a:p>
          <a:p>
            <a:pPr marL="268287" algn="just">
              <a:lnSpc>
                <a:spcPct val="150000"/>
              </a:lnSpc>
            </a:pPr>
            <a:r>
              <a:rPr lang="pt-BR" sz="2100" dirty="0"/>
              <a:t>6</a:t>
            </a:r>
            <a:r>
              <a:rPr lang="pt-BR" sz="2100" dirty="0" smtClean="0"/>
              <a:t>.3 Estudos multicêntricos</a:t>
            </a:r>
            <a:endParaRPr lang="pt-BR" sz="2100" dirty="0" smtClean="0"/>
          </a:p>
          <a:p>
            <a:pPr algn="just">
              <a:lnSpc>
                <a:spcPct val="150000"/>
              </a:lnSpc>
            </a:pPr>
            <a:r>
              <a:rPr lang="pt-BR" sz="2500" dirty="0" smtClean="0"/>
              <a:t>7. </a:t>
            </a:r>
            <a:r>
              <a:rPr lang="pt-BR" sz="2500" dirty="0" smtClean="0"/>
              <a:t>Considerações finais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4916" y="107921"/>
            <a:ext cx="1832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C00000"/>
                </a:solidFill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18741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1" t="18104" r="31418" b="7105"/>
          <a:stretch/>
        </p:blipFill>
        <p:spPr bwMode="auto">
          <a:xfrm>
            <a:off x="467544" y="472476"/>
            <a:ext cx="8136904" cy="634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7544" y="3645240"/>
            <a:ext cx="8280920" cy="15119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5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-27278" y="-5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Agradecimentos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496" y="832058"/>
            <a:ext cx="65527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Membros</a:t>
            </a:r>
            <a:endParaRPr lang="pt-BR" dirty="0"/>
          </a:p>
          <a:p>
            <a:r>
              <a:rPr lang="pt-BR" dirty="0" smtClean="0"/>
              <a:t>Profa</a:t>
            </a:r>
            <a:r>
              <a:rPr lang="pt-BR" dirty="0"/>
              <a:t>. Dra. Simone Cecílio </a:t>
            </a:r>
            <a:r>
              <a:rPr lang="pt-BR" dirty="0" err="1"/>
              <a:t>Hallak</a:t>
            </a:r>
            <a:r>
              <a:rPr lang="pt-BR" dirty="0"/>
              <a:t> </a:t>
            </a:r>
            <a:r>
              <a:rPr lang="pt-BR" dirty="0" smtClean="0"/>
              <a:t>Regalo (</a:t>
            </a:r>
            <a:r>
              <a:rPr lang="pt-BR" dirty="0" smtClean="0"/>
              <a:t>Coordenação - DBBO)</a:t>
            </a:r>
            <a:endParaRPr lang="pt-BR" dirty="0"/>
          </a:p>
          <a:p>
            <a:r>
              <a:rPr lang="pt-BR" dirty="0" smtClean="0"/>
              <a:t>Profa. Dra. Ana Carolina F. Motta (</a:t>
            </a:r>
            <a:r>
              <a:rPr lang="pt-BR" dirty="0" err="1" smtClean="0"/>
              <a:t>Vice-Coordenação</a:t>
            </a:r>
            <a:r>
              <a:rPr lang="pt-BR" dirty="0" smtClean="0"/>
              <a:t> - DESCOL)</a:t>
            </a:r>
            <a:endParaRPr lang="pt-BR" dirty="0"/>
          </a:p>
          <a:p>
            <a:r>
              <a:rPr lang="pt-BR" dirty="0" smtClean="0"/>
              <a:t>Profa</a:t>
            </a:r>
            <a:r>
              <a:rPr lang="pt-BR" dirty="0"/>
              <a:t>. Dra. Flávia Aparecida Chaves </a:t>
            </a:r>
            <a:r>
              <a:rPr lang="pt-BR" dirty="0" err="1" smtClean="0"/>
              <a:t>Messora</a:t>
            </a:r>
            <a:r>
              <a:rPr lang="pt-BR" dirty="0"/>
              <a:t> (DCBMFP)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Michel Reis </a:t>
            </a:r>
            <a:r>
              <a:rPr lang="pt-BR" dirty="0" err="1" smtClean="0"/>
              <a:t>Messora</a:t>
            </a:r>
            <a:r>
              <a:rPr lang="pt-BR" dirty="0" smtClean="0"/>
              <a:t> (DCBMFP)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José Tarcísio Lima </a:t>
            </a:r>
            <a:r>
              <a:rPr lang="pt-BR" dirty="0" smtClean="0"/>
              <a:t>Ferreira (DCI)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Murilo Fernando </a:t>
            </a:r>
            <a:r>
              <a:rPr lang="pt-BR" dirty="0" err="1"/>
              <a:t>Neuppmann</a:t>
            </a:r>
            <a:r>
              <a:rPr lang="pt-BR" dirty="0"/>
              <a:t> </a:t>
            </a:r>
            <a:r>
              <a:rPr lang="pt-BR" dirty="0" smtClean="0"/>
              <a:t>Feres (DCI)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Wilson </a:t>
            </a:r>
            <a:r>
              <a:rPr lang="pt-BR" dirty="0" err="1"/>
              <a:t>Mestriner</a:t>
            </a:r>
            <a:r>
              <a:rPr lang="pt-BR" dirty="0"/>
              <a:t> </a:t>
            </a:r>
            <a:r>
              <a:rPr lang="pt-BR" dirty="0" smtClean="0"/>
              <a:t>Júnior (DESCOL)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Prof. Dr. Rodrigo Galo (DMDP)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Valdir </a:t>
            </a:r>
            <a:r>
              <a:rPr lang="pt-BR" dirty="0" err="1"/>
              <a:t>Antonio</a:t>
            </a:r>
            <a:r>
              <a:rPr lang="pt-BR" dirty="0"/>
              <a:t> </a:t>
            </a:r>
            <a:r>
              <a:rPr lang="pt-BR" dirty="0" err="1" smtClean="0"/>
              <a:t>Muglia</a:t>
            </a:r>
            <a:r>
              <a:rPr lang="pt-BR" dirty="0" smtClean="0"/>
              <a:t> (DMDP)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Profa</a:t>
            </a:r>
            <a:r>
              <a:rPr lang="pt-BR" dirty="0"/>
              <a:t>. Dra. Selma </a:t>
            </a:r>
            <a:r>
              <a:rPr lang="pt-BR" dirty="0" err="1" smtClean="0"/>
              <a:t>Siéssere</a:t>
            </a:r>
            <a:r>
              <a:rPr lang="pt-BR" dirty="0" smtClean="0"/>
              <a:t> (DBBO)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Profa</a:t>
            </a:r>
            <a:r>
              <a:rPr lang="pt-BR" dirty="0"/>
              <a:t>. Dra. Aline Evangelista de Souza </a:t>
            </a:r>
            <a:r>
              <a:rPr lang="pt-BR" dirty="0" smtClean="0"/>
              <a:t>Gabriel (DOR)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Sr</a:t>
            </a:r>
            <a:r>
              <a:rPr lang="pt-BR" dirty="0"/>
              <a:t>. Francisco Eduardo </a:t>
            </a:r>
            <a:r>
              <a:rPr lang="pt-BR" dirty="0" err="1" smtClean="0"/>
              <a:t>Magazoni</a:t>
            </a:r>
            <a:r>
              <a:rPr lang="pt-BR" dirty="0"/>
              <a:t> (Representante usuários)</a:t>
            </a:r>
            <a:endParaRPr lang="pt-BR" dirty="0"/>
          </a:p>
          <a:p>
            <a:r>
              <a:rPr lang="pt-BR" dirty="0" smtClean="0"/>
              <a:t>Sra</a:t>
            </a:r>
            <a:r>
              <a:rPr lang="pt-BR" dirty="0"/>
              <a:t>. Diva Gonçalves dos Santos </a:t>
            </a:r>
            <a:r>
              <a:rPr lang="pt-BR" dirty="0" err="1" smtClean="0"/>
              <a:t>Palucci</a:t>
            </a:r>
            <a:r>
              <a:rPr lang="pt-BR" dirty="0" smtClean="0"/>
              <a:t> (Representante usuários)</a:t>
            </a:r>
            <a:endParaRPr lang="pt-BR" dirty="0"/>
          </a:p>
          <a:p>
            <a:r>
              <a:rPr lang="pt-BR" dirty="0" smtClean="0"/>
              <a:t>Sr</a:t>
            </a:r>
            <a:r>
              <a:rPr lang="pt-BR" dirty="0"/>
              <a:t>. Juliano </a:t>
            </a:r>
            <a:r>
              <a:rPr lang="pt-BR" dirty="0" err="1"/>
              <a:t>Pratti</a:t>
            </a:r>
            <a:r>
              <a:rPr lang="pt-BR" dirty="0"/>
              <a:t> Mercantil (Seção Técnica de Informática)</a:t>
            </a:r>
            <a:br>
              <a:rPr lang="pt-BR" dirty="0"/>
            </a:br>
            <a:r>
              <a:rPr lang="pt-BR" dirty="0"/>
              <a:t>Sra. Melissa de Oliveira Melchior (DOR)</a:t>
            </a:r>
            <a:br>
              <a:rPr lang="pt-BR" dirty="0"/>
            </a:br>
            <a:r>
              <a:rPr lang="pt-BR" dirty="0"/>
              <a:t>Sra. Patrícia Marchi (DOR)</a:t>
            </a:r>
            <a:br>
              <a:rPr lang="pt-BR" dirty="0"/>
            </a:br>
            <a:r>
              <a:rPr lang="pt-BR" dirty="0"/>
              <a:t>Sra. Viviane de Cássia Oliveira (DMDP)</a:t>
            </a:r>
            <a:br>
              <a:rPr lang="pt-BR" dirty="0"/>
            </a:br>
            <a:r>
              <a:rPr lang="pt-BR" dirty="0"/>
              <a:t>Sra. Ana Paula Macedo (DMDP)</a:t>
            </a:r>
          </a:p>
          <a:p>
            <a:r>
              <a:rPr lang="pt-BR" dirty="0" smtClean="0"/>
              <a:t>Sr</a:t>
            </a:r>
            <a:r>
              <a:rPr lang="pt-BR" dirty="0"/>
              <a:t>. Gilberto André e Silva (</a:t>
            </a:r>
            <a:r>
              <a:rPr lang="pt-BR" dirty="0" smtClean="0"/>
              <a:t>DBBO)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Sr. Luiz Gustavo de Sousa (DBBO)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580112" y="1916832"/>
            <a:ext cx="1944216" cy="193899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Especial ao nosso secretário: Carlos Feitosa dos Santos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546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260648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Sistema CEP/CONEP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6" name="Triângulo isósceles 5"/>
          <p:cNvSpPr/>
          <p:nvPr/>
        </p:nvSpPr>
        <p:spPr>
          <a:xfrm>
            <a:off x="107504" y="1123003"/>
            <a:ext cx="4680520" cy="561836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899592" y="4941168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516392" y="3335601"/>
            <a:ext cx="1862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779912" y="968270"/>
            <a:ext cx="5164886" cy="1477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Comissão Nacional de Ética em Pesquisa (CONEP): instância </a:t>
            </a:r>
            <a:r>
              <a:rPr lang="pt-BR" sz="2000" dirty="0"/>
              <a:t>máxima de avaliação ética em </a:t>
            </a:r>
            <a:r>
              <a:rPr lang="pt-BR" sz="2000" dirty="0" smtClean="0"/>
              <a:t>estudos envolvendo seres humanos.</a:t>
            </a:r>
            <a:endParaRPr lang="pt-BR" sz="2000" dirty="0" smtClean="0"/>
          </a:p>
        </p:txBody>
      </p:sp>
      <p:sp>
        <p:nvSpPr>
          <p:cNvPr id="21" name="CaixaDeTexto 20"/>
          <p:cNvSpPr txBox="1"/>
          <p:nvPr/>
        </p:nvSpPr>
        <p:spPr>
          <a:xfrm>
            <a:off x="4283968" y="2671752"/>
            <a:ext cx="4660830" cy="1477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Comitês </a:t>
            </a:r>
            <a:r>
              <a:rPr lang="pt-BR" sz="2000" dirty="0"/>
              <a:t>de Ética em </a:t>
            </a:r>
            <a:r>
              <a:rPr lang="pt-BR" sz="2000" dirty="0" smtClean="0"/>
              <a:t>Pesquisa (</a:t>
            </a:r>
            <a:r>
              <a:rPr lang="pt-BR" sz="2000" dirty="0" err="1" smtClean="0"/>
              <a:t>CEPs</a:t>
            </a:r>
            <a:r>
              <a:rPr lang="pt-BR" sz="2000" dirty="0" smtClean="0"/>
              <a:t>): </a:t>
            </a:r>
            <a:r>
              <a:rPr lang="pt-BR" sz="2000" dirty="0"/>
              <a:t>instâncias regionais dispostas em todo território brasileiro. </a:t>
            </a:r>
            <a:endParaRPr lang="pt-BR" sz="2000" dirty="0" smtClean="0"/>
          </a:p>
        </p:txBody>
      </p:sp>
      <p:sp>
        <p:nvSpPr>
          <p:cNvPr id="22" name="Retângulo 21"/>
          <p:cNvSpPr/>
          <p:nvPr/>
        </p:nvSpPr>
        <p:spPr>
          <a:xfrm>
            <a:off x="5093507" y="4293096"/>
            <a:ext cx="3856713" cy="216982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Pesquisadores</a:t>
            </a:r>
            <a:r>
              <a:rPr lang="pt-BR" dirty="0"/>
              <a:t>, assistentes de pesquisa, </a:t>
            </a:r>
            <a:r>
              <a:rPr lang="pt-BR" dirty="0" smtClean="0"/>
              <a:t>professores, instituições </a:t>
            </a:r>
            <a:r>
              <a:rPr lang="pt-BR" dirty="0"/>
              <a:t>de ensino, centros de pesquisa, fomentadores de pesquisa e os participantes de pesquisa.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907704" y="2492896"/>
            <a:ext cx="108012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/>
              <a:t>CONEP </a:t>
            </a:r>
            <a:endParaRPr lang="pt-BR" sz="2400" b="1" dirty="0" smtClean="0"/>
          </a:p>
        </p:txBody>
      </p:sp>
      <p:sp>
        <p:nvSpPr>
          <p:cNvPr id="24" name="CaixaDeTexto 23"/>
          <p:cNvSpPr txBox="1"/>
          <p:nvPr/>
        </p:nvSpPr>
        <p:spPr>
          <a:xfrm>
            <a:off x="1907704" y="3789040"/>
            <a:ext cx="108012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err="1" smtClean="0"/>
              <a:t>CEPs</a:t>
            </a:r>
            <a:r>
              <a:rPr lang="pt-BR" sz="2400" b="1" dirty="0" smtClean="0"/>
              <a:t> </a:t>
            </a:r>
            <a:endParaRPr lang="pt-BR" sz="2400" b="1" dirty="0" smtClean="0"/>
          </a:p>
        </p:txBody>
      </p:sp>
      <p:sp>
        <p:nvSpPr>
          <p:cNvPr id="25" name="Retângulo 24"/>
          <p:cNvSpPr/>
          <p:nvPr/>
        </p:nvSpPr>
        <p:spPr>
          <a:xfrm>
            <a:off x="723199" y="5251266"/>
            <a:ext cx="34900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 smtClean="0"/>
              <a:t>Pesquisadores</a:t>
            </a:r>
            <a:r>
              <a:rPr lang="pt-BR" sz="2200" b="1" dirty="0"/>
              <a:t>, </a:t>
            </a:r>
            <a:r>
              <a:rPr lang="pt-BR" sz="2200" b="1" dirty="0" smtClean="0"/>
              <a:t>instituições e  </a:t>
            </a:r>
            <a:r>
              <a:rPr lang="pt-BR" sz="2200" b="1" dirty="0"/>
              <a:t>participantes de pesquisa.</a:t>
            </a:r>
          </a:p>
        </p:txBody>
      </p:sp>
      <p:cxnSp>
        <p:nvCxnSpPr>
          <p:cNvPr id="27" name="Conector em curva 26"/>
          <p:cNvCxnSpPr/>
          <p:nvPr/>
        </p:nvCxnSpPr>
        <p:spPr>
          <a:xfrm flipV="1">
            <a:off x="2915816" y="2204864"/>
            <a:ext cx="792088" cy="216024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em curva 27"/>
          <p:cNvCxnSpPr/>
          <p:nvPr/>
        </p:nvCxnSpPr>
        <p:spPr>
          <a:xfrm flipV="1">
            <a:off x="3419872" y="3645024"/>
            <a:ext cx="792088" cy="216024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em curva 28"/>
          <p:cNvCxnSpPr/>
          <p:nvPr/>
        </p:nvCxnSpPr>
        <p:spPr>
          <a:xfrm flipV="1">
            <a:off x="4139952" y="5589240"/>
            <a:ext cx="792088" cy="216024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4956587" y="6541751"/>
            <a:ext cx="42143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400" dirty="0"/>
              <a:t>https://conselho.saude.gov.br/comissoes-cns/conep</a:t>
            </a:r>
          </a:p>
        </p:txBody>
      </p:sp>
    </p:spTree>
    <p:extLst>
      <p:ext uri="{BB962C8B-B14F-4D97-AF65-F5344CB8AC3E}">
        <p14:creationId xmlns:p14="http://schemas.microsoft.com/office/powerpoint/2010/main" val="96620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8319" r="15909" b="5273"/>
          <a:stretch/>
        </p:blipFill>
        <p:spPr bwMode="auto">
          <a:xfrm>
            <a:off x="63061" y="1052736"/>
            <a:ext cx="9017877" cy="558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04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Navegando pela Plataforma Brasil</a:t>
            </a:r>
            <a:endParaRPr lang="pt-B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9149" y="620688"/>
            <a:ext cx="7095139" cy="616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sz="2500" dirty="0" smtClean="0"/>
              <a:t>Sistema CEP/CONEP: </a:t>
            </a:r>
            <a:r>
              <a:rPr lang="pt-BR" sz="2500" dirty="0"/>
              <a:t>instâncias para </a:t>
            </a:r>
            <a:r>
              <a:rPr lang="pt-BR" sz="2500" dirty="0" smtClean="0"/>
              <a:t>a </a:t>
            </a:r>
            <a:r>
              <a:rPr lang="pt-BR" sz="2500" dirty="0" smtClean="0"/>
              <a:t>avaliação de estudos em seres humanos </a:t>
            </a:r>
            <a:endParaRPr lang="pt-BR" sz="2500" dirty="0" smtClean="0"/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/>
              <a:t>Navegando pela Plataforma </a:t>
            </a:r>
            <a:r>
              <a:rPr lang="pt-BR" sz="2500" dirty="0" smtClean="0"/>
              <a:t>Brasil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 smtClean="0">
                <a:solidFill>
                  <a:srgbClr val="FF0000"/>
                </a:solidFill>
              </a:rPr>
              <a:t>Estudos internacionais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 smtClean="0"/>
              <a:t>Área temática especial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 smtClean="0"/>
              <a:t>Áreas de conhecimento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 smtClean="0"/>
              <a:t>Desenho do estudo</a:t>
            </a:r>
          </a:p>
          <a:p>
            <a:pPr marL="268287" algn="just">
              <a:lnSpc>
                <a:spcPct val="150000"/>
              </a:lnSpc>
            </a:pPr>
            <a:r>
              <a:rPr lang="pt-BR" sz="2100" dirty="0"/>
              <a:t>6</a:t>
            </a:r>
            <a:r>
              <a:rPr lang="pt-BR" sz="2100" dirty="0" smtClean="0"/>
              <a:t>.1 Es</a:t>
            </a:r>
            <a:r>
              <a:rPr lang="pt-BR" sz="2100" dirty="0" smtClean="0"/>
              <a:t>tudos observacionais</a:t>
            </a:r>
          </a:p>
          <a:p>
            <a:pPr marL="268287" algn="just">
              <a:lnSpc>
                <a:spcPct val="150000"/>
              </a:lnSpc>
            </a:pPr>
            <a:r>
              <a:rPr lang="pt-BR" sz="2100" dirty="0"/>
              <a:t>6</a:t>
            </a:r>
            <a:r>
              <a:rPr lang="pt-BR" sz="2100" dirty="0" smtClean="0"/>
              <a:t>.2 Estudos de intervenção</a:t>
            </a:r>
          </a:p>
          <a:p>
            <a:pPr marL="268287" algn="just">
              <a:lnSpc>
                <a:spcPct val="150000"/>
              </a:lnSpc>
            </a:pPr>
            <a:r>
              <a:rPr lang="pt-BR" sz="2100" dirty="0"/>
              <a:t>6</a:t>
            </a:r>
            <a:r>
              <a:rPr lang="pt-BR" sz="2100" dirty="0" smtClean="0"/>
              <a:t>.3 Estudos multicêntricos</a:t>
            </a:r>
            <a:endParaRPr lang="pt-BR" sz="2100" dirty="0" smtClean="0"/>
          </a:p>
          <a:p>
            <a:pPr algn="just">
              <a:lnSpc>
                <a:spcPct val="150000"/>
              </a:lnSpc>
            </a:pPr>
            <a:r>
              <a:rPr lang="pt-BR" sz="2500" dirty="0" smtClean="0"/>
              <a:t>7. </a:t>
            </a:r>
            <a:r>
              <a:rPr lang="pt-BR" sz="2500" dirty="0" smtClean="0"/>
              <a:t>Considerações finais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4916" y="107921"/>
            <a:ext cx="1832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C00000"/>
                </a:solidFill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33965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971600" y="1724960"/>
            <a:ext cx="504056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2893786" y="3741184"/>
            <a:ext cx="504056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25216" r="16030" b="5489"/>
          <a:stretch/>
        </p:blipFill>
        <p:spPr bwMode="auto">
          <a:xfrm>
            <a:off x="78828" y="332656"/>
            <a:ext cx="8986344" cy="506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427068" y="1808262"/>
            <a:ext cx="1368152" cy="4680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63322" r="16679" b="21064"/>
          <a:stretch/>
        </p:blipFill>
        <p:spPr bwMode="auto">
          <a:xfrm>
            <a:off x="118241" y="5527887"/>
            <a:ext cx="8907518" cy="114224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-18624" y="-74682"/>
            <a:ext cx="3290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Estudos internacionais</a:t>
            </a:r>
            <a:endParaRPr lang="pt-B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6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8" t="29705" r="23663" b="8291"/>
          <a:stretch/>
        </p:blipFill>
        <p:spPr bwMode="auto">
          <a:xfrm>
            <a:off x="827583" y="1412776"/>
            <a:ext cx="7767839" cy="524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30794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C00000"/>
                </a:solidFill>
              </a:rPr>
              <a:t>Estudo internacional: </a:t>
            </a:r>
            <a:r>
              <a:rPr lang="pt-BR" sz="2400" dirty="0" smtClean="0">
                <a:solidFill>
                  <a:srgbClr val="C00000"/>
                </a:solidFill>
              </a:rPr>
              <a:t>estudos coordenados por equipe do exterior ou com participação estrangeira. </a:t>
            </a:r>
            <a:endParaRPr lang="pt-B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7" t="20043" r="29508" b="6925"/>
          <a:stretch/>
        </p:blipFill>
        <p:spPr bwMode="auto">
          <a:xfrm>
            <a:off x="107504" y="297993"/>
            <a:ext cx="9036496" cy="647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23528" y="4437112"/>
            <a:ext cx="8220097" cy="23378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1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9149" y="620688"/>
            <a:ext cx="7095139" cy="616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sz="2500" dirty="0" smtClean="0"/>
              <a:t>Sistema CEP/CONEP: </a:t>
            </a:r>
            <a:r>
              <a:rPr lang="pt-BR" sz="2500" dirty="0"/>
              <a:t>instâncias para </a:t>
            </a:r>
            <a:r>
              <a:rPr lang="pt-BR" sz="2500" dirty="0" smtClean="0"/>
              <a:t>a </a:t>
            </a:r>
            <a:r>
              <a:rPr lang="pt-BR" sz="2500" dirty="0" smtClean="0"/>
              <a:t>avaliação de estudos em seres humanos </a:t>
            </a:r>
            <a:endParaRPr lang="pt-BR" sz="2500" dirty="0" smtClean="0"/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/>
              <a:t>Navegando pela Plataforma </a:t>
            </a:r>
            <a:r>
              <a:rPr lang="pt-BR" sz="2500" dirty="0" smtClean="0"/>
              <a:t>Brasil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 smtClean="0"/>
              <a:t>Estudos internacionais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 smtClean="0">
                <a:solidFill>
                  <a:srgbClr val="FF0000"/>
                </a:solidFill>
              </a:rPr>
              <a:t>Área temática especial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 smtClean="0"/>
              <a:t>Áreas de conhecimento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pt-BR" sz="2500" dirty="0" smtClean="0"/>
              <a:t>Desenho do estudo</a:t>
            </a:r>
          </a:p>
          <a:p>
            <a:pPr marL="268287" algn="just">
              <a:lnSpc>
                <a:spcPct val="150000"/>
              </a:lnSpc>
            </a:pPr>
            <a:r>
              <a:rPr lang="pt-BR" sz="2100" dirty="0"/>
              <a:t>6</a:t>
            </a:r>
            <a:r>
              <a:rPr lang="pt-BR" sz="2100" dirty="0" smtClean="0"/>
              <a:t>.1 Es</a:t>
            </a:r>
            <a:r>
              <a:rPr lang="pt-BR" sz="2100" dirty="0" smtClean="0"/>
              <a:t>tudos observacionais</a:t>
            </a:r>
          </a:p>
          <a:p>
            <a:pPr marL="268287" algn="just">
              <a:lnSpc>
                <a:spcPct val="150000"/>
              </a:lnSpc>
            </a:pPr>
            <a:r>
              <a:rPr lang="pt-BR" sz="2100" dirty="0"/>
              <a:t>6</a:t>
            </a:r>
            <a:r>
              <a:rPr lang="pt-BR" sz="2100" dirty="0" smtClean="0"/>
              <a:t>.2 Estudos de intervenção</a:t>
            </a:r>
          </a:p>
          <a:p>
            <a:pPr marL="268287" algn="just">
              <a:lnSpc>
                <a:spcPct val="150000"/>
              </a:lnSpc>
            </a:pPr>
            <a:r>
              <a:rPr lang="pt-BR" sz="2100" dirty="0"/>
              <a:t>6</a:t>
            </a:r>
            <a:r>
              <a:rPr lang="pt-BR" sz="2100" dirty="0" smtClean="0"/>
              <a:t>.3 Estudos multicêntricos</a:t>
            </a:r>
            <a:endParaRPr lang="pt-BR" sz="2100" dirty="0" smtClean="0"/>
          </a:p>
          <a:p>
            <a:pPr algn="just">
              <a:lnSpc>
                <a:spcPct val="150000"/>
              </a:lnSpc>
            </a:pPr>
            <a:r>
              <a:rPr lang="pt-BR" sz="2500" dirty="0" smtClean="0"/>
              <a:t>7. </a:t>
            </a:r>
            <a:r>
              <a:rPr lang="pt-BR" sz="2500" dirty="0" smtClean="0"/>
              <a:t>Considerações finais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4916" y="107921"/>
            <a:ext cx="1832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C00000"/>
                </a:solidFill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37496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586</Words>
  <Application>Microsoft Office PowerPoint</Application>
  <PresentationFormat>Apresentação na tela (4:3)</PresentationFormat>
  <Paragraphs>103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Motta</dc:creator>
  <cp:lastModifiedBy>Ana Carolina Motta</cp:lastModifiedBy>
  <cp:revision>130</cp:revision>
  <dcterms:created xsi:type="dcterms:W3CDTF">2023-11-27T21:18:28Z</dcterms:created>
  <dcterms:modified xsi:type="dcterms:W3CDTF">2024-04-14T23:38:38Z</dcterms:modified>
</cp:coreProperties>
</file>